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theme/theme29.xml" ContentType="application/vnd.openxmlformats-officedocument.theme+xml"/>
  <Override PartName="/ppt/theme/themeOverride1.xml" ContentType="application/vnd.openxmlformats-officedocument.themeOverr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theme/theme21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charts/chart9.xml" ContentType="application/vnd.openxmlformats-officedocument.drawingml.chart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02" r:id="rId3"/>
    <p:sldMasterId id="2147483704" r:id="rId4"/>
    <p:sldMasterId id="2147483706" r:id="rId5"/>
    <p:sldMasterId id="2147483708" r:id="rId6"/>
    <p:sldMasterId id="2147483710" r:id="rId7"/>
    <p:sldMasterId id="2147483712" r:id="rId8"/>
    <p:sldMasterId id="2147483714" r:id="rId9"/>
    <p:sldMasterId id="2147483716" r:id="rId10"/>
    <p:sldMasterId id="2147483718" r:id="rId11"/>
    <p:sldMasterId id="2147483720" r:id="rId12"/>
    <p:sldMasterId id="2147483722" r:id="rId13"/>
    <p:sldMasterId id="2147483724" r:id="rId14"/>
    <p:sldMasterId id="2147483726" r:id="rId15"/>
    <p:sldMasterId id="2147483728" r:id="rId16"/>
    <p:sldMasterId id="2147483730" r:id="rId17"/>
    <p:sldMasterId id="2147483732" r:id="rId18"/>
    <p:sldMasterId id="2147483734" r:id="rId19"/>
    <p:sldMasterId id="2147483739" r:id="rId20"/>
    <p:sldMasterId id="2147483741" r:id="rId21"/>
    <p:sldMasterId id="2147483743" r:id="rId22"/>
    <p:sldMasterId id="2147483745" r:id="rId23"/>
    <p:sldMasterId id="2147483747" r:id="rId24"/>
    <p:sldMasterId id="2147483749" r:id="rId25"/>
    <p:sldMasterId id="2147483751" r:id="rId26"/>
    <p:sldMasterId id="2147483753" r:id="rId27"/>
    <p:sldMasterId id="2147483755" r:id="rId28"/>
  </p:sldMasterIdLst>
  <p:notesMasterIdLst>
    <p:notesMasterId r:id="rId61"/>
  </p:notesMasterIdLst>
  <p:sldIdLst>
    <p:sldId id="256" r:id="rId29"/>
    <p:sldId id="257" r:id="rId30"/>
    <p:sldId id="258" r:id="rId31"/>
    <p:sldId id="259" r:id="rId32"/>
    <p:sldId id="265" r:id="rId33"/>
    <p:sldId id="321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thorn.CFAT\Desktop\Dashboar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thorn.CFAT\Desktop\Dashboar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931940799066818"/>
          <c:y val="4.368164020481051E-2"/>
          <c:w val="0.77123614756488812"/>
          <c:h val="0.84729744847467958"/>
        </c:manualLayout>
      </c:layout>
      <c:lineChart>
        <c:grouping val="standard"/>
        <c:ser>
          <c:idx val="0"/>
          <c:order val="0"/>
          <c:spPr>
            <a:ln w="34925">
              <a:solidFill>
                <a:srgbClr val="00B050"/>
              </a:solidFill>
            </a:ln>
          </c:spPr>
          <c:marker>
            <c:symbol val="x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strRef>
              <c:f>'[Chart in Microsoft PowerPoint]Enrollment'!$A$1:$A$4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2014-2015*</c:v>
                </c:pt>
              </c:strCache>
            </c:strRef>
          </c:cat>
          <c:val>
            <c:numRef>
              <c:f>'[Chart in Microsoft PowerPoint]Enrollment'!$B$1,'[Chart in Microsoft PowerPoint]Enrollment'!$C$2,'[Chart in Microsoft PowerPoint]Enrollment'!$C$3,'[Chart in Microsoft PowerPoint]Enrollment'!$C$4</c:f>
              <c:numCache>
                <c:formatCode>General</c:formatCode>
                <c:ptCount val="4"/>
                <c:pt idx="0">
                  <c:v>1551</c:v>
                </c:pt>
                <c:pt idx="1">
                  <c:v>4506</c:v>
                </c:pt>
                <c:pt idx="2">
                  <c:v>8864</c:v>
                </c:pt>
                <c:pt idx="3">
                  <c:v>15000</c:v>
                </c:pt>
              </c:numCache>
            </c:numRef>
          </c:val>
        </c:ser>
        <c:marker val="1"/>
        <c:axId val="228900224"/>
        <c:axId val="229004416"/>
      </c:lineChart>
      <c:catAx>
        <c:axId val="2289002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9004416"/>
        <c:crosses val="autoZero"/>
        <c:auto val="1"/>
        <c:lblAlgn val="ctr"/>
        <c:lblOffset val="100"/>
      </c:catAx>
      <c:valAx>
        <c:axId val="2290044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8900224"/>
        <c:crosses val="autoZero"/>
        <c:crossBetween val="between"/>
        <c:majorUnit val="2000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690799066783326"/>
          <c:y val="4.6747100160866986E-2"/>
          <c:w val="0.5477258919024014"/>
          <c:h val="0.83658147994658605"/>
        </c:manualLayout>
      </c:layout>
      <c:lineChart>
        <c:grouping val="standard"/>
        <c:ser>
          <c:idx val="0"/>
          <c:order val="0"/>
          <c:tx>
            <c:v>Quantway 1</c:v>
          </c:tx>
          <c:marker>
            <c:symbol val="none"/>
          </c:marker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t"/>
            <c:showVal val="1"/>
          </c:dLbls>
          <c:cat>
            <c:strRef>
              <c:f>'Success over time'!$M$7:$M$9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'Success over time'!$N$11:$N$13</c:f>
              <c:numCache>
                <c:formatCode>0%</c:formatCode>
                <c:ptCount val="3"/>
                <c:pt idx="0">
                  <c:v>0.56000000000000005</c:v>
                </c:pt>
                <c:pt idx="1">
                  <c:v>0.52</c:v>
                </c:pt>
                <c:pt idx="2">
                  <c:v>0.5700000000000004</c:v>
                </c:pt>
              </c:numCache>
            </c:numRef>
          </c:val>
        </c:ser>
        <c:ser>
          <c:idx val="1"/>
          <c:order val="1"/>
          <c:tx>
            <c:v>Statway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726244216981476E-17"/>
                  <c:y val="3.508771929824561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2.6315789473684209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strRef>
              <c:f>'Success over time'!$M$7:$M$9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'Success over time'!$N$7:$N$9</c:f>
              <c:numCache>
                <c:formatCode>0%</c:formatCode>
                <c:ptCount val="3"/>
                <c:pt idx="0">
                  <c:v>0.49000000000000021</c:v>
                </c:pt>
                <c:pt idx="1">
                  <c:v>0.52</c:v>
                </c:pt>
                <c:pt idx="2">
                  <c:v>0.51</c:v>
                </c:pt>
              </c:numCache>
            </c:numRef>
          </c:val>
        </c:ser>
        <c:marker val="1"/>
        <c:axId val="252389632"/>
        <c:axId val="253785600"/>
      </c:lineChart>
      <c:catAx>
        <c:axId val="252389632"/>
        <c:scaling>
          <c:orientation val="minMax"/>
        </c:scaling>
        <c:axPos val="b"/>
        <c:numFmt formatCode="0%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53785600"/>
        <c:crosses val="autoZero"/>
        <c:auto val="1"/>
        <c:lblAlgn val="ctr"/>
        <c:lblOffset val="100"/>
      </c:catAx>
      <c:valAx>
        <c:axId val="253785600"/>
        <c:scaling>
          <c:orientation val="minMax"/>
          <c:max val="1"/>
        </c:scaling>
        <c:axPos val="l"/>
        <c:numFmt formatCode="0%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52389632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3871500437445372"/>
          <c:y val="4.6689315045296803E-2"/>
          <c:w val="0.30472137163410123"/>
          <c:h val="0.19665269663872695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pivotSource>
    <c:name>[Dashboard.xlsx]Program!PivotTable1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  <c:marker>
          <c:symbol val="none"/>
        </c:marker>
        <c:dLbl>
          <c:idx val="0"/>
          <c:spPr>
            <a:solidFill>
              <a:sysClr val="window" lastClr="FFFFFF"/>
            </a:solidFill>
          </c:spPr>
          <c:txPr>
            <a:bodyPr/>
            <a:lstStyle/>
            <a:p>
              <a:pPr>
                <a:defRPr sz="1400"/>
              </a:pPr>
              <a:endParaRPr lang="en-US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C00000"/>
          </a:solidFill>
        </c:spPr>
      </c:pivotFmt>
      <c:pivotFmt>
        <c:idx val="8"/>
        <c:spPr>
          <a:solidFill>
            <a:srgbClr val="C00000"/>
          </a:solidFill>
        </c:spPr>
      </c:pivotFmt>
      <c:pivotFmt>
        <c:idx val="9"/>
        <c:spPr>
          <a:solidFill>
            <a:srgbClr val="C00000"/>
          </a:solidFill>
        </c:spPr>
      </c:pivotFmt>
      <c:pivotFmt>
        <c:idx val="10"/>
        <c:spPr>
          <a:solidFill>
            <a:srgbClr val="C00000"/>
          </a:solidFill>
        </c:spPr>
      </c:pivotFmt>
      <c:pivotFmt>
        <c:idx val="11"/>
        <c:spPr>
          <a:solidFill>
            <a:srgbClr val="C00000"/>
          </a:solidFill>
        </c:spPr>
      </c:pivotFmt>
      <c:pivotFmt>
        <c:idx val="12"/>
        <c:spPr>
          <a:solidFill>
            <a:srgbClr val="C00000"/>
          </a:solidFill>
        </c:spPr>
      </c:pivotFmt>
      <c:pivotFmt>
        <c:idx val="13"/>
        <c:spPr>
          <a:solidFill>
            <a:srgbClr val="C00000"/>
          </a:solidFill>
        </c:spPr>
      </c:pivotFmt>
      <c:pivotFmt>
        <c:idx val="14"/>
        <c:spPr>
          <a:solidFill>
            <a:srgbClr val="C00000"/>
          </a:solidFill>
        </c:spPr>
      </c:pivotFmt>
      <c:pivotFmt>
        <c:idx val="15"/>
        <c:spPr>
          <a:solidFill>
            <a:srgbClr val="C00000"/>
          </a:solidFill>
        </c:spPr>
      </c:pivotFmt>
      <c:pivotFmt>
        <c:idx val="16"/>
        <c:spPr>
          <a:solidFill>
            <a:srgbClr val="C00000"/>
          </a:solidFill>
        </c:spPr>
      </c:pivotFmt>
      <c:pivotFmt>
        <c:idx val="17"/>
        <c:spPr>
          <a:solidFill>
            <a:srgbClr val="C00000"/>
          </a:solidFill>
        </c:spPr>
      </c:pivotFmt>
      <c:pivotFmt>
        <c:idx val="18"/>
        <c:spPr>
          <a:solidFill>
            <a:srgbClr val="C00000"/>
          </a:solidFill>
        </c:spPr>
      </c:pivotFmt>
      <c:pivotFmt>
        <c:idx val="19"/>
        <c:spPr>
          <a:solidFill>
            <a:srgbClr val="C00000"/>
          </a:solidFill>
        </c:spPr>
      </c:pivotFmt>
      <c:pivotFmt>
        <c:idx val="20"/>
        <c:spPr>
          <a:solidFill>
            <a:schemeClr val="accent6">
              <a:lumMod val="50000"/>
            </a:schemeClr>
          </a:solidFill>
        </c:spPr>
      </c:pivotFmt>
      <c:pivotFmt>
        <c:idx val="21"/>
        <c:spPr>
          <a:solidFill>
            <a:srgbClr val="C00000"/>
          </a:solidFill>
        </c:spPr>
      </c:pivotFmt>
      <c:pivotFmt>
        <c:idx val="22"/>
        <c:spPr>
          <a:solidFill>
            <a:srgbClr val="C00000"/>
          </a:solidFill>
        </c:spPr>
      </c:pivotFmt>
      <c:pivotFmt>
        <c:idx val="23"/>
        <c:marker>
          <c:symbol val="none"/>
        </c:marker>
        <c:dLbl>
          <c:idx val="0"/>
          <c:spPr>
            <a:solidFill>
              <a:sysClr val="window" lastClr="FFFFFF"/>
            </a:solidFill>
          </c:spPr>
          <c:txPr>
            <a:bodyPr/>
            <a:lstStyle/>
            <a:p>
              <a:pPr>
                <a:defRPr sz="1400"/>
              </a:pPr>
              <a:endParaRPr lang="en-US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rgbClr val="C00000"/>
          </a:solidFill>
        </c:spPr>
      </c:pivotFmt>
      <c:pivotFmt>
        <c:idx val="25"/>
        <c:marker>
          <c:symbol val="none"/>
        </c:marker>
        <c:dLbl>
          <c:idx val="0"/>
          <c:spPr>
            <a:solidFill>
              <a:sysClr val="window" lastClr="FFFFFF"/>
            </a:solidFill>
          </c:spPr>
          <c:txPr>
            <a:bodyPr/>
            <a:lstStyle/>
            <a:p>
              <a:pPr>
                <a:defRPr sz="1400"/>
              </a:pPr>
              <a:endParaRPr lang="en-US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rgbClr val="C00000"/>
          </a:solidFill>
        </c:spPr>
      </c:pivotFmt>
    </c:pivotFmts>
    <c:plotArea>
      <c:layout>
        <c:manualLayout>
          <c:layoutTarget val="inner"/>
          <c:xMode val="edge"/>
          <c:yMode val="edge"/>
          <c:x val="0.246635659513149"/>
          <c:y val="7.5206034910120304E-2"/>
          <c:w val="0.54911597447377958"/>
          <c:h val="0.78742699330147703"/>
        </c:manualLayout>
      </c:layout>
      <c:barChart>
        <c:barDir val="col"/>
        <c:grouping val="clustered"/>
        <c:ser>
          <c:idx val="0"/>
          <c:order val="0"/>
          <c:tx>
            <c:strRef>
              <c:f>Program!$B$4:$B$5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FF"/>
            </a:solidFill>
          </c:spPr>
          <c:dPt>
            <c:idx val="1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Program!$A$6:$A$7</c:f>
              <c:strCache>
                <c:ptCount val="2"/>
                <c:pt idx="0">
                  <c:v>Quantway</c:v>
                </c:pt>
                <c:pt idx="1">
                  <c:v>Comparison group</c:v>
                </c:pt>
              </c:strCache>
            </c:strRef>
          </c:cat>
          <c:val>
            <c:numRef>
              <c:f>Program!$B$6:$B$7</c:f>
              <c:numCache>
                <c:formatCode>0.0%</c:formatCode>
                <c:ptCount val="2"/>
                <c:pt idx="0">
                  <c:v>0.56000000000000005</c:v>
                </c:pt>
                <c:pt idx="1">
                  <c:v>0.37000000000000022</c:v>
                </c:pt>
              </c:numCache>
            </c:numRef>
          </c:val>
        </c:ser>
        <c:gapWidth val="75"/>
        <c:overlap val="-25"/>
        <c:axId val="172553344"/>
        <c:axId val="172554880"/>
      </c:barChart>
      <c:catAx>
        <c:axId val="17255334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72554880"/>
        <c:crosses val="autoZero"/>
        <c:auto val="1"/>
        <c:lblAlgn val="ctr"/>
        <c:lblOffset val="100"/>
      </c:catAx>
      <c:valAx>
        <c:axId val="172554880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Dev Math Pass</a:t>
                </a:r>
                <a:r>
                  <a:rPr lang="en-US" sz="2000" baseline="0" dirty="0" smtClean="0"/>
                  <a:t> Rate</a:t>
                </a:r>
                <a:endParaRPr lang="en-US" sz="2000" dirty="0"/>
              </a:p>
            </c:rich>
          </c:tx>
          <c:layout/>
        </c:title>
        <c:numFmt formatCode="0.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172553344"/>
        <c:crosses val="autoZero"/>
        <c:crossBetween val="between"/>
        <c:majorUnit val="0.5"/>
        <c:minorUnit val="2.0000000000000011E-2"/>
      </c:valAx>
      <c:spPr>
        <a:solidFill>
          <a:schemeClr val="lt1"/>
        </a:solidFill>
        <a:effectLst/>
      </c:spPr>
    </c:plotArea>
    <c:legend>
      <c:legendPos val="r"/>
      <c:layout>
        <c:manualLayout>
          <c:xMode val="edge"/>
          <c:yMode val="edge"/>
          <c:x val="0.64856222016365561"/>
          <c:y val="0.107398599689484"/>
          <c:w val="0.33346392362719435"/>
          <c:h val="0.17944818235131829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'gender race_eth'!$M$11</c:f>
              <c:strCache>
                <c:ptCount val="1"/>
                <c:pt idx="0">
                  <c:v>Non-Quantway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showVal val="1"/>
          </c:dLbls>
          <c:cat>
            <c:multiLvlStrRef>
              <c:f>'gender race_eth'!$N$9:$S$10</c:f>
              <c:multiLvlStrCache>
                <c:ptCount val="6"/>
                <c:lvl>
                  <c:pt idx="0">
                    <c:v>Black</c:v>
                  </c:pt>
                  <c:pt idx="1">
                    <c:v>White</c:v>
                  </c:pt>
                  <c:pt idx="2">
                    <c:v>Other</c:v>
                  </c:pt>
                  <c:pt idx="3">
                    <c:v>Black</c:v>
                  </c:pt>
                  <c:pt idx="4">
                    <c:v>White</c:v>
                  </c:pt>
                  <c:pt idx="5">
                    <c:v>Other</c:v>
                  </c:pt>
                </c:lvl>
                <c:lvl>
                  <c:pt idx="0">
                    <c:v>Female</c:v>
                  </c:pt>
                  <c:pt idx="3">
                    <c:v>Male</c:v>
                  </c:pt>
                </c:lvl>
              </c:multiLvlStrCache>
            </c:multiLvlStrRef>
          </c:cat>
          <c:val>
            <c:numRef>
              <c:f>'gender race_eth'!$N$11:$S$11</c:f>
              <c:numCache>
                <c:formatCode>0%</c:formatCode>
                <c:ptCount val="6"/>
                <c:pt idx="0">
                  <c:v>0.35031847133758059</c:v>
                </c:pt>
                <c:pt idx="1">
                  <c:v>0.42980561555075636</c:v>
                </c:pt>
                <c:pt idx="2">
                  <c:v>0.40996168582375536</c:v>
                </c:pt>
                <c:pt idx="3">
                  <c:v>0.30769230769230821</c:v>
                </c:pt>
                <c:pt idx="4">
                  <c:v>0.3636363636363642</c:v>
                </c:pt>
                <c:pt idx="5">
                  <c:v>0.31550802139037437</c:v>
                </c:pt>
              </c:numCache>
            </c:numRef>
          </c:val>
        </c:ser>
        <c:ser>
          <c:idx val="1"/>
          <c:order val="1"/>
          <c:tx>
            <c:strRef>
              <c:f>'gender race_eth'!$M$12</c:f>
              <c:strCache>
                <c:ptCount val="1"/>
                <c:pt idx="0">
                  <c:v>Quantway</c:v>
                </c:pt>
              </c:strCache>
            </c:strRef>
          </c:tx>
          <c:spPr>
            <a:solidFill>
              <a:srgbClr val="0000FF"/>
            </a:solidFill>
          </c:spPr>
          <c:dLbls>
            <c:showVal val="1"/>
          </c:dLbls>
          <c:cat>
            <c:multiLvlStrRef>
              <c:f>'gender race_eth'!$N$9:$S$10</c:f>
              <c:multiLvlStrCache>
                <c:ptCount val="6"/>
                <c:lvl>
                  <c:pt idx="0">
                    <c:v>Black</c:v>
                  </c:pt>
                  <c:pt idx="1">
                    <c:v>White</c:v>
                  </c:pt>
                  <c:pt idx="2">
                    <c:v>Other</c:v>
                  </c:pt>
                  <c:pt idx="3">
                    <c:v>Black</c:v>
                  </c:pt>
                  <c:pt idx="4">
                    <c:v>White</c:v>
                  </c:pt>
                  <c:pt idx="5">
                    <c:v>Other</c:v>
                  </c:pt>
                </c:lvl>
                <c:lvl>
                  <c:pt idx="0">
                    <c:v>Female</c:v>
                  </c:pt>
                  <c:pt idx="3">
                    <c:v>Male</c:v>
                  </c:pt>
                </c:lvl>
              </c:multiLvlStrCache>
            </c:multiLvlStrRef>
          </c:cat>
          <c:val>
            <c:numRef>
              <c:f>'gender race_eth'!$N$12:$S$12</c:f>
              <c:numCache>
                <c:formatCode>0%</c:formatCode>
                <c:ptCount val="6"/>
                <c:pt idx="0">
                  <c:v>0.43157894736842151</c:v>
                </c:pt>
                <c:pt idx="1">
                  <c:v>0.63541666666666596</c:v>
                </c:pt>
                <c:pt idx="2">
                  <c:v>0.5573770491803276</c:v>
                </c:pt>
                <c:pt idx="3">
                  <c:v>0.43750000000000022</c:v>
                </c:pt>
                <c:pt idx="4">
                  <c:v>0.7058823529411774</c:v>
                </c:pt>
                <c:pt idx="5">
                  <c:v>0.61764705882353088</c:v>
                </c:pt>
              </c:numCache>
            </c:numRef>
          </c:val>
        </c:ser>
        <c:gapWidth val="50"/>
        <c:axId val="242314240"/>
        <c:axId val="242578176"/>
      </c:barChart>
      <c:catAx>
        <c:axId val="242314240"/>
        <c:scaling>
          <c:orientation val="minMax"/>
        </c:scaling>
        <c:axPos val="b"/>
        <c:tickLblPos val="nextTo"/>
        <c:crossAx val="242578176"/>
        <c:crosses val="autoZero"/>
        <c:auto val="1"/>
        <c:lblAlgn val="ctr"/>
        <c:lblOffset val="100"/>
      </c:catAx>
      <c:valAx>
        <c:axId val="242578176"/>
        <c:scaling>
          <c:orientation val="minMax"/>
        </c:scaling>
        <c:delete val="1"/>
        <c:axPos val="l"/>
        <c:numFmt formatCode="0%" sourceLinked="1"/>
        <c:tickLblPos val="none"/>
        <c:crossAx val="242314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816114580505022"/>
          <c:y val="0"/>
          <c:w val="0.38942483482668144"/>
          <c:h val="7.5595419524172425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pivotSource>
    <c:name>[Dashboard.xlsx]SW Program_Trend!PivotTable1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en-US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0000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dLblPos val="outEnd"/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  <c:spPr>
          <a:solidFill>
            <a:srgbClr val="FF0000"/>
          </a:solidFill>
        </c:spPr>
        <c:marker>
          <c:symbol val="none"/>
        </c:marker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400"/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</c:dLbl>
      </c:pivotFmt>
      <c:pivotFmt>
        <c:idx val="6"/>
        <c:marker>
          <c:symbol val="none"/>
        </c:marker>
      </c:pivotFmt>
      <c:pivotFmt>
        <c:idx val="7"/>
        <c:spPr>
          <a:solidFill>
            <a:srgbClr val="FF0000"/>
          </a:solidFill>
        </c:spPr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spPr>
          <a:solidFill>
            <a:srgbClr val="FF0000"/>
          </a:solidFill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30691407652990738"/>
          <c:y val="0.10811023622047206"/>
          <c:w val="0.59542395358474898"/>
          <c:h val="0.7700314960629927"/>
        </c:manualLayout>
      </c:layout>
      <c:barChart>
        <c:barDir val="col"/>
        <c:grouping val="clustered"/>
        <c:ser>
          <c:idx val="0"/>
          <c:order val="0"/>
          <c:tx>
            <c:strRef>
              <c:f>'SW Program_Trend'!$B$3:$B$4</c:f>
              <c:strCache>
                <c:ptCount val="1"/>
                <c:pt idx="0">
                  <c:v>Statway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'SW Program_Trend'!$A$5:$A$6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'SW Program_Trend'!$B$5:$B$6</c:f>
              <c:numCache>
                <c:formatCode>0.0%</c:formatCode>
                <c:ptCount val="2"/>
                <c:pt idx="0">
                  <c:v>0.4800000000000002</c:v>
                </c:pt>
                <c:pt idx="1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'SW Program_Trend'!$C$3:$C$4</c:f>
              <c:strCache>
                <c:ptCount val="1"/>
                <c:pt idx="0">
                  <c:v>Comparison Group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'SW Program_Trend'!$A$5:$A$6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'SW Program_Trend'!$C$5:$C$6</c:f>
              <c:numCache>
                <c:formatCode>0.0%</c:formatCode>
                <c:ptCount val="2"/>
                <c:pt idx="0">
                  <c:v>0.16</c:v>
                </c:pt>
                <c:pt idx="1">
                  <c:v>0.14000000000000001</c:v>
                </c:pt>
              </c:numCache>
            </c:numRef>
          </c:val>
        </c:ser>
        <c:gapWidth val="75"/>
        <c:overlap val="-25"/>
        <c:axId val="226153600"/>
        <c:axId val="226155136"/>
      </c:barChart>
      <c:catAx>
        <c:axId val="226153600"/>
        <c:scaling>
          <c:orientation val="minMax"/>
        </c:scaling>
        <c:axPos val="b"/>
        <c:numFmt formatCode="General" sourceLinked="0"/>
        <c:majorTickMark val="none"/>
        <c:tickLblPos val="low"/>
        <c:txPr>
          <a:bodyPr/>
          <a:lstStyle/>
          <a:p>
            <a:pPr>
              <a:defRPr sz="2000" b="1"/>
            </a:pPr>
            <a:endParaRPr lang="en-US"/>
          </a:p>
        </c:txPr>
        <c:crossAx val="226155136"/>
        <c:crosses val="autoZero"/>
        <c:auto val="1"/>
        <c:lblAlgn val="ctr"/>
        <c:lblOffset val="100"/>
      </c:catAx>
      <c:valAx>
        <c:axId val="226155136"/>
        <c:scaling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b="1" i="0" baseline="0" dirty="0" smtClean="0">
                    <a:effectLst/>
                  </a:rPr>
                  <a:t>College Math Success Rate</a:t>
                </a:r>
                <a:endParaRPr lang="en-US" sz="2000" dirty="0" smtClean="0">
                  <a:effectLst/>
                </a:endParaRPr>
              </a:p>
              <a:p>
                <a:pPr>
                  <a:defRPr sz="2000"/>
                </a:pPr>
                <a:r>
                  <a:rPr lang="en-US" sz="2000" b="1" i="0" baseline="0" dirty="0" smtClean="0">
                    <a:effectLst/>
                  </a:rPr>
                  <a:t>(C or better)</a:t>
                </a:r>
                <a:endParaRPr lang="en-US" sz="2000" dirty="0" smtClean="0">
                  <a:effectLst/>
                </a:endParaRPr>
              </a:p>
            </c:rich>
          </c:tx>
          <c:layout/>
        </c:title>
        <c:numFmt formatCode="0.0%" sourceLinked="1"/>
        <c:maj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26153600"/>
        <c:crosses val="autoZero"/>
        <c:crossBetween val="between"/>
        <c:majorUnit val="0.5"/>
      </c:valAx>
    </c:plotArea>
    <c:legend>
      <c:legendPos val="b"/>
      <c:layout>
        <c:manualLayout>
          <c:xMode val="edge"/>
          <c:yMode val="edge"/>
          <c:x val="0.56818731869042705"/>
          <c:y val="0.15550090854027912"/>
          <c:w val="0.34728322596039102"/>
          <c:h val="0.12151007306519106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plotArea>
      <c:layout/>
      <c:barChart>
        <c:barDir val="col"/>
        <c:grouping val="clustered"/>
        <c:ser>
          <c:idx val="0"/>
          <c:order val="0"/>
          <c:tx>
            <c:strRef>
              <c:f>[1]equity!$J$9</c:f>
              <c:strCache>
                <c:ptCount val="1"/>
                <c:pt idx="0">
                  <c:v>Non-Statway</c:v>
                </c:pt>
              </c:strCache>
            </c:strRef>
          </c:tx>
          <c:spPr>
            <a:solidFill>
              <a:srgbClr val="FF7F7F"/>
            </a:solidFill>
          </c:spPr>
          <c:dLbls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[1]equity!$K$8:$L$8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[1]equity!$K$9:$L$9</c:f>
              <c:numCache>
                <c:formatCode>0%</c:formatCode>
                <c:ptCount val="2"/>
                <c:pt idx="0">
                  <c:v>0.16505977632086397</c:v>
                </c:pt>
                <c:pt idx="1">
                  <c:v>0.15182707153885697</c:v>
                </c:pt>
              </c:numCache>
            </c:numRef>
          </c:val>
        </c:ser>
        <c:ser>
          <c:idx val="1"/>
          <c:order val="1"/>
          <c:tx>
            <c:strRef>
              <c:f>[1]equity!$J$10</c:f>
              <c:strCache>
                <c:ptCount val="1"/>
                <c:pt idx="0">
                  <c:v>Statway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[1]equity!$K$8:$L$8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[1]equity!$K$10:$L$10</c:f>
              <c:numCache>
                <c:formatCode>0%</c:formatCode>
                <c:ptCount val="2"/>
                <c:pt idx="0">
                  <c:v>0.51582867783985142</c:v>
                </c:pt>
                <c:pt idx="1">
                  <c:v>0.43556701030927836</c:v>
                </c:pt>
              </c:numCache>
            </c:numRef>
          </c:val>
        </c:ser>
        <c:axId val="242878336"/>
        <c:axId val="242879872"/>
      </c:barChart>
      <c:catAx>
        <c:axId val="24287833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42879872"/>
        <c:crosses val="autoZero"/>
        <c:auto val="1"/>
        <c:lblAlgn val="ctr"/>
        <c:lblOffset val="100"/>
      </c:catAx>
      <c:valAx>
        <c:axId val="2428798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tickLblPos val="none"/>
        <c:crossAx val="242878336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plotArea>
      <c:layout/>
      <c:barChart>
        <c:barDir val="col"/>
        <c:grouping val="clustered"/>
        <c:ser>
          <c:idx val="0"/>
          <c:order val="0"/>
          <c:tx>
            <c:strRef>
              <c:f>[2]equity!$K$3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800000"/>
            </a:solidFill>
          </c:spPr>
          <c:dPt>
            <c:idx val="0"/>
            <c:spPr>
              <a:solidFill>
                <a:srgbClr val="FF7F7F"/>
              </a:solidFill>
            </c:spPr>
          </c:dPt>
          <c:dLbls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[2]equity!$J$4:$J$5</c:f>
              <c:strCache>
                <c:ptCount val="2"/>
                <c:pt idx="0">
                  <c:v>Non-Statway</c:v>
                </c:pt>
                <c:pt idx="1">
                  <c:v>Statway</c:v>
                </c:pt>
              </c:strCache>
            </c:strRef>
          </c:cat>
          <c:val>
            <c:numRef>
              <c:f>[2]equity!$K$4:$K$5</c:f>
              <c:numCache>
                <c:formatCode>0%</c:formatCode>
                <c:ptCount val="2"/>
                <c:pt idx="0">
                  <c:v>0.12916476494751286</c:v>
                </c:pt>
                <c:pt idx="1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[2]equity!$L$3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FF7F7F"/>
              </a:solidFill>
            </c:spPr>
          </c:dPt>
          <c:dLbls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[2]equity!$J$4:$J$5</c:f>
              <c:strCache>
                <c:ptCount val="2"/>
                <c:pt idx="0">
                  <c:v>Non-Statway</c:v>
                </c:pt>
                <c:pt idx="1">
                  <c:v>Statway</c:v>
                </c:pt>
              </c:strCache>
            </c:strRef>
          </c:cat>
          <c:val>
            <c:numRef>
              <c:f>[2]equity!$L$4:$L$5</c:f>
              <c:numCache>
                <c:formatCode>0%</c:formatCode>
                <c:ptCount val="2"/>
                <c:pt idx="0">
                  <c:v>0.15895953757225426</c:v>
                </c:pt>
                <c:pt idx="1">
                  <c:v>0.4800000000000002</c:v>
                </c:pt>
              </c:numCache>
            </c:numRef>
          </c:val>
        </c:ser>
        <c:axId val="243410432"/>
        <c:axId val="243411968"/>
      </c:barChart>
      <c:catAx>
        <c:axId val="243410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43411968"/>
        <c:crosses val="autoZero"/>
        <c:auto val="1"/>
        <c:lblAlgn val="ctr"/>
        <c:lblOffset val="100"/>
      </c:catAx>
      <c:valAx>
        <c:axId val="24341196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tickLblPos val="none"/>
        <c:crossAx val="243410432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plotArea>
      <c:layout>
        <c:manualLayout>
          <c:layoutTarget val="inner"/>
          <c:xMode val="edge"/>
          <c:yMode val="edge"/>
          <c:x val="9.0909090909091026E-3"/>
          <c:y val="0.14923499015748029"/>
          <c:w val="0.96666666666666701"/>
          <c:h val="0.73544734251968547"/>
        </c:manualLayout>
      </c:layout>
      <c:barChart>
        <c:barDir val="col"/>
        <c:grouping val="clustered"/>
        <c:ser>
          <c:idx val="0"/>
          <c:order val="0"/>
          <c:tx>
            <c:strRef>
              <c:f>[1]equity!$J$28</c:f>
              <c:strCache>
                <c:ptCount val="1"/>
                <c:pt idx="0">
                  <c:v>Non-Statway</c:v>
                </c:pt>
              </c:strCache>
            </c:strRef>
          </c:tx>
          <c:spPr>
            <a:solidFill>
              <a:srgbClr val="FF7F7F"/>
            </a:solidFill>
          </c:spPr>
          <c:dLbls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[1]equity!$K$27:$N$27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White</c:v>
                </c:pt>
                <c:pt idx="3">
                  <c:v>Other*</c:v>
                </c:pt>
              </c:strCache>
            </c:strRef>
          </c:cat>
          <c:val>
            <c:numRef>
              <c:f>[1]equity!$K$28:$N$28</c:f>
              <c:numCache>
                <c:formatCode>0%</c:formatCode>
                <c:ptCount val="4"/>
                <c:pt idx="0">
                  <c:v>0.10545454545454502</c:v>
                </c:pt>
                <c:pt idx="1">
                  <c:v>0.143525741029641</c:v>
                </c:pt>
                <c:pt idx="2">
                  <c:v>0.18763176387912911</c:v>
                </c:pt>
                <c:pt idx="3">
                  <c:v>0.21102150537634401</c:v>
                </c:pt>
              </c:numCache>
            </c:numRef>
          </c:val>
        </c:ser>
        <c:ser>
          <c:idx val="1"/>
          <c:order val="1"/>
          <c:tx>
            <c:strRef>
              <c:f>[1]equity!$J$29</c:f>
              <c:strCache>
                <c:ptCount val="1"/>
                <c:pt idx="0">
                  <c:v>Statway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[1]equity!$K$27:$N$27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White</c:v>
                </c:pt>
                <c:pt idx="3">
                  <c:v>Other*</c:v>
                </c:pt>
              </c:strCache>
            </c:strRef>
          </c:cat>
          <c:val>
            <c:numRef>
              <c:f>[1]equity!$K$29:$N$29</c:f>
              <c:numCache>
                <c:formatCode>0%</c:formatCode>
                <c:ptCount val="4"/>
                <c:pt idx="0">
                  <c:v>0.426086956521739</c:v>
                </c:pt>
                <c:pt idx="1">
                  <c:v>0.43656716417910435</c:v>
                </c:pt>
                <c:pt idx="2">
                  <c:v>0.56776556776556797</c:v>
                </c:pt>
                <c:pt idx="3">
                  <c:v>0.49681528662420438</c:v>
                </c:pt>
              </c:numCache>
            </c:numRef>
          </c:val>
        </c:ser>
        <c:axId val="243454336"/>
        <c:axId val="243455872"/>
      </c:barChart>
      <c:catAx>
        <c:axId val="24345433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43455872"/>
        <c:crosses val="autoZero"/>
        <c:auto val="1"/>
        <c:lblAlgn val="ctr"/>
        <c:lblOffset val="100"/>
      </c:catAx>
      <c:valAx>
        <c:axId val="2434558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tickLblPos val="none"/>
        <c:crossAx val="243454336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plotArea>
      <c:layout/>
      <c:barChart>
        <c:barDir val="col"/>
        <c:grouping val="clustered"/>
        <c:ser>
          <c:idx val="0"/>
          <c:order val="0"/>
          <c:tx>
            <c:strRef>
              <c:f>[2]equity!$J$23</c:f>
              <c:strCache>
                <c:ptCount val="1"/>
                <c:pt idx="0">
                  <c:v>Non-Statway</c:v>
                </c:pt>
              </c:strCache>
            </c:strRef>
          </c:tx>
          <c:spPr>
            <a:solidFill>
              <a:srgbClr val="FF7F7F"/>
            </a:solidFill>
          </c:spPr>
          <c:dLbls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[2]equity!$K$22:$N$22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White</c:v>
                </c:pt>
                <c:pt idx="3">
                  <c:v>Other*</c:v>
                </c:pt>
              </c:strCache>
            </c:strRef>
          </c:cat>
          <c:val>
            <c:numRef>
              <c:f>[2]equity!$K$23:$N$23</c:f>
              <c:numCache>
                <c:formatCode>0%</c:formatCode>
                <c:ptCount val="4"/>
                <c:pt idx="0">
                  <c:v>7.3863636363636478E-2</c:v>
                </c:pt>
                <c:pt idx="1">
                  <c:v>0.13559322033898297</c:v>
                </c:pt>
                <c:pt idx="2">
                  <c:v>0.17754569190600511</c:v>
                </c:pt>
                <c:pt idx="3">
                  <c:v>0.18292682926829301</c:v>
                </c:pt>
              </c:numCache>
            </c:numRef>
          </c:val>
        </c:ser>
        <c:ser>
          <c:idx val="1"/>
          <c:order val="1"/>
          <c:tx>
            <c:strRef>
              <c:f>[2]equity!$J$24</c:f>
              <c:strCache>
                <c:ptCount val="1"/>
                <c:pt idx="0">
                  <c:v>Statway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[2]equity!$K$22:$N$22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White</c:v>
                </c:pt>
                <c:pt idx="3">
                  <c:v>Other*</c:v>
                </c:pt>
              </c:strCache>
            </c:strRef>
          </c:cat>
          <c:val>
            <c:numRef>
              <c:f>[2]equity!$K$24:$N$24</c:f>
              <c:numCache>
                <c:formatCode>0%</c:formatCode>
                <c:ptCount val="4"/>
                <c:pt idx="0">
                  <c:v>0.44973544973544999</c:v>
                </c:pt>
                <c:pt idx="1">
                  <c:v>0.46</c:v>
                </c:pt>
                <c:pt idx="2">
                  <c:v>0.63453815261044244</c:v>
                </c:pt>
                <c:pt idx="3">
                  <c:v>0.51886792452830199</c:v>
                </c:pt>
              </c:numCache>
            </c:numRef>
          </c:val>
        </c:ser>
        <c:axId val="253942784"/>
        <c:axId val="242221824"/>
      </c:barChart>
      <c:catAx>
        <c:axId val="253942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42221824"/>
        <c:crosses val="autoZero"/>
        <c:auto val="1"/>
        <c:lblAlgn val="ctr"/>
        <c:lblOffset val="100"/>
      </c:catAx>
      <c:valAx>
        <c:axId val="2422218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tickLblPos val="none"/>
        <c:crossAx val="253942784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22A74-403C-C144-9F53-CD8B2B1FE3D1}" type="doc">
      <dgm:prSet loTypeId="urn:microsoft.com/office/officeart/2005/8/layout/hChevron3" loCatId="" qsTypeId="urn:microsoft.com/office/officeart/2005/8/quickstyle/simple5" qsCatId="simple" csTypeId="urn:microsoft.com/office/officeart/2005/8/colors/accent1_2" csCatId="accent1" phldr="1"/>
      <dgm:spPr/>
    </dgm:pt>
    <dgm:pt modelId="{B556C54E-1607-4C44-AD80-BA59AB2895FE}">
      <dgm:prSet phldrT="[Text]" custT="1"/>
      <dgm:spPr/>
      <dgm:t>
        <a:bodyPr/>
        <a:lstStyle/>
        <a:p>
          <a:r>
            <a:rPr lang="en-US" sz="5800" dirty="0" smtClean="0"/>
            <a:t>SW</a:t>
          </a:r>
          <a:endParaRPr lang="en-US" sz="5800" dirty="0"/>
        </a:p>
      </dgm:t>
    </dgm:pt>
    <dgm:pt modelId="{464AA0CA-637B-7345-950E-1D37D3EB2A9C}" type="parTrans" cxnId="{E6E30300-7880-5341-BFBD-81F9E2BC72BE}">
      <dgm:prSet/>
      <dgm:spPr/>
      <dgm:t>
        <a:bodyPr/>
        <a:lstStyle/>
        <a:p>
          <a:endParaRPr lang="en-US"/>
        </a:p>
      </dgm:t>
    </dgm:pt>
    <dgm:pt modelId="{BA1334A4-CB33-6A41-8FD7-194F69AB21D0}" type="sibTrans" cxnId="{E6E30300-7880-5341-BFBD-81F9E2BC72BE}">
      <dgm:prSet/>
      <dgm:spPr/>
      <dgm:t>
        <a:bodyPr/>
        <a:lstStyle/>
        <a:p>
          <a:endParaRPr lang="en-US"/>
        </a:p>
      </dgm:t>
    </dgm:pt>
    <dgm:pt modelId="{9EDD0C98-18CF-BF44-A6D9-D1D9FB93C41F}" type="pres">
      <dgm:prSet presAssocID="{BBD22A74-403C-C144-9F53-CD8B2B1FE3D1}" presName="Name0" presStyleCnt="0">
        <dgm:presLayoutVars>
          <dgm:dir/>
          <dgm:resizeHandles val="exact"/>
        </dgm:presLayoutVars>
      </dgm:prSet>
      <dgm:spPr/>
    </dgm:pt>
    <dgm:pt modelId="{88C51B74-9502-754C-8B9D-8363B9525FC4}" type="pres">
      <dgm:prSet presAssocID="{B556C54E-1607-4C44-AD80-BA59AB2895FE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A6B4C4-0897-41B1-AE68-5FC356702CC8}" type="presOf" srcId="{B556C54E-1607-4C44-AD80-BA59AB2895FE}" destId="{88C51B74-9502-754C-8B9D-8363B9525FC4}" srcOrd="0" destOrd="0" presId="urn:microsoft.com/office/officeart/2005/8/layout/hChevron3"/>
    <dgm:cxn modelId="{8A1DCFA1-C279-4C29-AA53-611FEA6B9CA0}" type="presOf" srcId="{BBD22A74-403C-C144-9F53-CD8B2B1FE3D1}" destId="{9EDD0C98-18CF-BF44-A6D9-D1D9FB93C41F}" srcOrd="0" destOrd="0" presId="urn:microsoft.com/office/officeart/2005/8/layout/hChevron3"/>
    <dgm:cxn modelId="{E6E30300-7880-5341-BFBD-81F9E2BC72BE}" srcId="{BBD22A74-403C-C144-9F53-CD8B2B1FE3D1}" destId="{B556C54E-1607-4C44-AD80-BA59AB2895FE}" srcOrd="0" destOrd="0" parTransId="{464AA0CA-637B-7345-950E-1D37D3EB2A9C}" sibTransId="{BA1334A4-CB33-6A41-8FD7-194F69AB21D0}"/>
    <dgm:cxn modelId="{DCDE57D1-8F17-4AF7-B02B-1BB105182448}" type="presParOf" srcId="{9EDD0C98-18CF-BF44-A6D9-D1D9FB93C41F}" destId="{88C51B74-9502-754C-8B9D-8363B9525FC4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D22A74-403C-C144-9F53-CD8B2B1FE3D1}" type="doc">
      <dgm:prSet loTypeId="urn:microsoft.com/office/officeart/2005/8/layout/hChevron3" loCatId="" qsTypeId="urn:microsoft.com/office/officeart/2005/8/quickstyle/simple5" qsCatId="simple" csTypeId="urn:microsoft.com/office/officeart/2005/8/colors/accent1_2" csCatId="accent1" phldr="1"/>
      <dgm:spPr/>
    </dgm:pt>
    <dgm:pt modelId="{B556C54E-1607-4C44-AD80-BA59AB2895FE}">
      <dgm:prSet phldrT="[Text]"/>
      <dgm:spPr/>
      <dgm:t>
        <a:bodyPr/>
        <a:lstStyle/>
        <a:p>
          <a:r>
            <a:rPr lang="en-US" dirty="0" smtClean="0"/>
            <a:t>QW1</a:t>
          </a:r>
          <a:endParaRPr lang="en-US" dirty="0"/>
        </a:p>
      </dgm:t>
    </dgm:pt>
    <dgm:pt modelId="{464AA0CA-637B-7345-950E-1D37D3EB2A9C}" type="parTrans" cxnId="{E6E30300-7880-5341-BFBD-81F9E2BC72BE}">
      <dgm:prSet/>
      <dgm:spPr/>
      <dgm:t>
        <a:bodyPr/>
        <a:lstStyle/>
        <a:p>
          <a:endParaRPr lang="en-US"/>
        </a:p>
      </dgm:t>
    </dgm:pt>
    <dgm:pt modelId="{BA1334A4-CB33-6A41-8FD7-194F69AB21D0}" type="sibTrans" cxnId="{E6E30300-7880-5341-BFBD-81F9E2BC72BE}">
      <dgm:prSet/>
      <dgm:spPr/>
      <dgm:t>
        <a:bodyPr/>
        <a:lstStyle/>
        <a:p>
          <a:endParaRPr lang="en-US"/>
        </a:p>
      </dgm:t>
    </dgm:pt>
    <dgm:pt modelId="{E813920C-50B0-084D-9FFE-5810AD061119}">
      <dgm:prSet phldrT="[Text]"/>
      <dgm:spPr/>
      <dgm:t>
        <a:bodyPr/>
        <a:lstStyle/>
        <a:p>
          <a:r>
            <a:rPr lang="en-US" dirty="0" smtClean="0"/>
            <a:t>QW2 or College Level QR Course</a:t>
          </a:r>
          <a:endParaRPr lang="en-US" dirty="0"/>
        </a:p>
      </dgm:t>
    </dgm:pt>
    <dgm:pt modelId="{89E1A0D4-DE8B-8043-8CAE-F3A9BE84EEE2}" type="parTrans" cxnId="{8736C4AE-560C-DA49-A22C-CF1D549D8160}">
      <dgm:prSet/>
      <dgm:spPr/>
      <dgm:t>
        <a:bodyPr/>
        <a:lstStyle/>
        <a:p>
          <a:endParaRPr lang="en-US"/>
        </a:p>
      </dgm:t>
    </dgm:pt>
    <dgm:pt modelId="{8B125BA4-1404-9046-BCB5-D949C5A7515F}" type="sibTrans" cxnId="{8736C4AE-560C-DA49-A22C-CF1D549D8160}">
      <dgm:prSet/>
      <dgm:spPr/>
      <dgm:t>
        <a:bodyPr/>
        <a:lstStyle/>
        <a:p>
          <a:endParaRPr lang="en-US"/>
        </a:p>
      </dgm:t>
    </dgm:pt>
    <dgm:pt modelId="{9EDD0C98-18CF-BF44-A6D9-D1D9FB93C41F}" type="pres">
      <dgm:prSet presAssocID="{BBD22A74-403C-C144-9F53-CD8B2B1FE3D1}" presName="Name0" presStyleCnt="0">
        <dgm:presLayoutVars>
          <dgm:dir/>
          <dgm:resizeHandles val="exact"/>
        </dgm:presLayoutVars>
      </dgm:prSet>
      <dgm:spPr/>
    </dgm:pt>
    <dgm:pt modelId="{88C51B74-9502-754C-8B9D-8363B9525FC4}" type="pres">
      <dgm:prSet presAssocID="{B556C54E-1607-4C44-AD80-BA59AB2895FE}" presName="parTxOnly" presStyleLbl="node1" presStyleIdx="0" presStyleCnt="2" custLinFactNeighborX="-704" custLinFactNeighborY="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19421-C316-3F4E-9FE8-F8430E923F16}" type="pres">
      <dgm:prSet presAssocID="{BA1334A4-CB33-6A41-8FD7-194F69AB21D0}" presName="parSpace" presStyleCnt="0"/>
      <dgm:spPr/>
    </dgm:pt>
    <dgm:pt modelId="{C70621D6-1F87-4C44-8FE0-E7B4DABF76DC}" type="pres">
      <dgm:prSet presAssocID="{E813920C-50B0-084D-9FFE-5810AD061119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60A3-AE82-4D57-B4E3-F56665D8D161}" type="presOf" srcId="{B556C54E-1607-4C44-AD80-BA59AB2895FE}" destId="{88C51B74-9502-754C-8B9D-8363B9525FC4}" srcOrd="0" destOrd="0" presId="urn:microsoft.com/office/officeart/2005/8/layout/hChevron3"/>
    <dgm:cxn modelId="{E6E30300-7880-5341-BFBD-81F9E2BC72BE}" srcId="{BBD22A74-403C-C144-9F53-CD8B2B1FE3D1}" destId="{B556C54E-1607-4C44-AD80-BA59AB2895FE}" srcOrd="0" destOrd="0" parTransId="{464AA0CA-637B-7345-950E-1D37D3EB2A9C}" sibTransId="{BA1334A4-CB33-6A41-8FD7-194F69AB21D0}"/>
    <dgm:cxn modelId="{8985F4C7-DC38-44AA-9848-F5958FCA38B1}" type="presOf" srcId="{E813920C-50B0-084D-9FFE-5810AD061119}" destId="{C70621D6-1F87-4C44-8FE0-E7B4DABF76DC}" srcOrd="0" destOrd="0" presId="urn:microsoft.com/office/officeart/2005/8/layout/hChevron3"/>
    <dgm:cxn modelId="{8736C4AE-560C-DA49-A22C-CF1D549D8160}" srcId="{BBD22A74-403C-C144-9F53-CD8B2B1FE3D1}" destId="{E813920C-50B0-084D-9FFE-5810AD061119}" srcOrd="1" destOrd="0" parTransId="{89E1A0D4-DE8B-8043-8CAE-F3A9BE84EEE2}" sibTransId="{8B125BA4-1404-9046-BCB5-D949C5A7515F}"/>
    <dgm:cxn modelId="{10A978D6-2528-4BE9-93AC-65045BF55C25}" type="presOf" srcId="{BBD22A74-403C-C144-9F53-CD8B2B1FE3D1}" destId="{9EDD0C98-18CF-BF44-A6D9-D1D9FB93C41F}" srcOrd="0" destOrd="0" presId="urn:microsoft.com/office/officeart/2005/8/layout/hChevron3"/>
    <dgm:cxn modelId="{CEA9D658-CA66-4A79-96F8-92619992997D}" type="presParOf" srcId="{9EDD0C98-18CF-BF44-A6D9-D1D9FB93C41F}" destId="{88C51B74-9502-754C-8B9D-8363B9525FC4}" srcOrd="0" destOrd="0" presId="urn:microsoft.com/office/officeart/2005/8/layout/hChevron3"/>
    <dgm:cxn modelId="{8DB9F96A-044E-416F-ABA6-B3BB6A84672C}" type="presParOf" srcId="{9EDD0C98-18CF-BF44-A6D9-D1D9FB93C41F}" destId="{09919421-C316-3F4E-9FE8-F8430E923F16}" srcOrd="1" destOrd="0" presId="urn:microsoft.com/office/officeart/2005/8/layout/hChevron3"/>
    <dgm:cxn modelId="{C6CB1366-A255-49A0-91E7-B6CAC7FA399B}" type="presParOf" srcId="{9EDD0C98-18CF-BF44-A6D9-D1D9FB93C41F}" destId="{C70621D6-1F87-4C44-8FE0-E7B4DABF76DC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D22A74-403C-C144-9F53-CD8B2B1FE3D1}" type="doc">
      <dgm:prSet loTypeId="urn:microsoft.com/office/officeart/2005/8/layout/hChevron3" loCatId="" qsTypeId="urn:microsoft.com/office/officeart/2005/8/quickstyle/simple5" qsCatId="simple" csTypeId="urn:microsoft.com/office/officeart/2005/8/colors/accent1_5" csCatId="accent1" phldr="1"/>
      <dgm:spPr/>
    </dgm:pt>
    <dgm:pt modelId="{B556C54E-1607-4C44-AD80-BA59AB2895FE}">
      <dgm:prSet phldrT="[Text]" custT="1"/>
      <dgm:spPr>
        <a:solidFill>
          <a:srgbClr val="469583"/>
        </a:solidFill>
      </dgm:spPr>
      <dgm:t>
        <a:bodyPr/>
        <a:lstStyle/>
        <a:p>
          <a:r>
            <a:rPr lang="en-US" sz="6400" dirty="0" smtClean="0"/>
            <a:t>Alg 1</a:t>
          </a:r>
          <a:endParaRPr lang="en-US" sz="6400" dirty="0"/>
        </a:p>
      </dgm:t>
    </dgm:pt>
    <dgm:pt modelId="{464AA0CA-637B-7345-950E-1D37D3EB2A9C}" type="parTrans" cxnId="{E6E30300-7880-5341-BFBD-81F9E2BC72BE}">
      <dgm:prSet/>
      <dgm:spPr/>
      <dgm:t>
        <a:bodyPr/>
        <a:lstStyle/>
        <a:p>
          <a:endParaRPr lang="en-US"/>
        </a:p>
      </dgm:t>
    </dgm:pt>
    <dgm:pt modelId="{BA1334A4-CB33-6A41-8FD7-194F69AB21D0}" type="sibTrans" cxnId="{E6E30300-7880-5341-BFBD-81F9E2BC72BE}">
      <dgm:prSet/>
      <dgm:spPr/>
      <dgm:t>
        <a:bodyPr/>
        <a:lstStyle/>
        <a:p>
          <a:endParaRPr lang="en-US"/>
        </a:p>
      </dgm:t>
    </dgm:pt>
    <dgm:pt modelId="{E813920C-50B0-084D-9FFE-5810AD061119}">
      <dgm:prSet phldrT="[Text]" custT="1"/>
      <dgm:spPr>
        <a:solidFill>
          <a:srgbClr val="469583"/>
        </a:solidFill>
      </dgm:spPr>
      <dgm:t>
        <a:bodyPr/>
        <a:lstStyle/>
        <a:p>
          <a:r>
            <a:rPr lang="en-US" sz="6400" dirty="0" smtClean="0"/>
            <a:t>Alg 2</a:t>
          </a:r>
          <a:endParaRPr lang="en-US" sz="6400" dirty="0"/>
        </a:p>
      </dgm:t>
    </dgm:pt>
    <dgm:pt modelId="{89E1A0D4-DE8B-8043-8CAE-F3A9BE84EEE2}" type="parTrans" cxnId="{8736C4AE-560C-DA49-A22C-CF1D549D8160}">
      <dgm:prSet/>
      <dgm:spPr/>
      <dgm:t>
        <a:bodyPr/>
        <a:lstStyle/>
        <a:p>
          <a:endParaRPr lang="en-US"/>
        </a:p>
      </dgm:t>
    </dgm:pt>
    <dgm:pt modelId="{8B125BA4-1404-9046-BCB5-D949C5A7515F}" type="sibTrans" cxnId="{8736C4AE-560C-DA49-A22C-CF1D549D8160}">
      <dgm:prSet/>
      <dgm:spPr/>
      <dgm:t>
        <a:bodyPr/>
        <a:lstStyle/>
        <a:p>
          <a:endParaRPr lang="en-US"/>
        </a:p>
      </dgm:t>
    </dgm:pt>
    <dgm:pt modelId="{76C0A7BC-345D-B445-BFF3-E9DF03ED8094}">
      <dgm:prSet phldrT="[Text]"/>
      <dgm:spPr>
        <a:solidFill>
          <a:srgbClr val="469583"/>
        </a:solidFill>
      </dgm:spPr>
      <dgm:t>
        <a:bodyPr/>
        <a:lstStyle/>
        <a:p>
          <a:r>
            <a:rPr lang="en-US" dirty="0" smtClean="0"/>
            <a:t>College Math</a:t>
          </a:r>
          <a:endParaRPr lang="en-US" dirty="0"/>
        </a:p>
      </dgm:t>
    </dgm:pt>
    <dgm:pt modelId="{F609DA43-B1D6-544F-BD00-FC142A3B167C}" type="parTrans" cxnId="{88113B75-D74A-1F4B-9478-B30ED88A797A}">
      <dgm:prSet/>
      <dgm:spPr/>
      <dgm:t>
        <a:bodyPr/>
        <a:lstStyle/>
        <a:p>
          <a:endParaRPr lang="en-US"/>
        </a:p>
      </dgm:t>
    </dgm:pt>
    <dgm:pt modelId="{F91CB081-1D4F-F348-8210-A8D887C9A68F}" type="sibTrans" cxnId="{88113B75-D74A-1F4B-9478-B30ED88A797A}">
      <dgm:prSet/>
      <dgm:spPr/>
      <dgm:t>
        <a:bodyPr/>
        <a:lstStyle/>
        <a:p>
          <a:endParaRPr lang="en-US"/>
        </a:p>
      </dgm:t>
    </dgm:pt>
    <dgm:pt modelId="{9EDD0C98-18CF-BF44-A6D9-D1D9FB93C41F}" type="pres">
      <dgm:prSet presAssocID="{BBD22A74-403C-C144-9F53-CD8B2B1FE3D1}" presName="Name0" presStyleCnt="0">
        <dgm:presLayoutVars>
          <dgm:dir/>
          <dgm:resizeHandles val="exact"/>
        </dgm:presLayoutVars>
      </dgm:prSet>
      <dgm:spPr/>
    </dgm:pt>
    <dgm:pt modelId="{88C51B74-9502-754C-8B9D-8363B9525FC4}" type="pres">
      <dgm:prSet presAssocID="{B556C54E-1607-4C44-AD80-BA59AB2895FE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19421-C316-3F4E-9FE8-F8430E923F16}" type="pres">
      <dgm:prSet presAssocID="{BA1334A4-CB33-6A41-8FD7-194F69AB21D0}" presName="parSpace" presStyleCnt="0"/>
      <dgm:spPr/>
    </dgm:pt>
    <dgm:pt modelId="{C70621D6-1F87-4C44-8FE0-E7B4DABF76DC}" type="pres">
      <dgm:prSet presAssocID="{E813920C-50B0-084D-9FFE-5810AD061119}" presName="parTxOnly" presStyleLbl="node1" presStyleIdx="1" presStyleCnt="3" custScaleX="114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6E0E3-DA33-BE42-8A7E-67C3BC5F65AD}" type="pres">
      <dgm:prSet presAssocID="{8B125BA4-1404-9046-BCB5-D949C5A7515F}" presName="parSpace" presStyleCnt="0"/>
      <dgm:spPr/>
    </dgm:pt>
    <dgm:pt modelId="{782ECEA0-EAF5-0242-9A61-EFEB48FAEEDD}" type="pres">
      <dgm:prSet presAssocID="{76C0A7BC-345D-B445-BFF3-E9DF03ED8094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113B75-D74A-1F4B-9478-B30ED88A797A}" srcId="{BBD22A74-403C-C144-9F53-CD8B2B1FE3D1}" destId="{76C0A7BC-345D-B445-BFF3-E9DF03ED8094}" srcOrd="2" destOrd="0" parTransId="{F609DA43-B1D6-544F-BD00-FC142A3B167C}" sibTransId="{F91CB081-1D4F-F348-8210-A8D887C9A68F}"/>
    <dgm:cxn modelId="{E6E30300-7880-5341-BFBD-81F9E2BC72BE}" srcId="{BBD22A74-403C-C144-9F53-CD8B2B1FE3D1}" destId="{B556C54E-1607-4C44-AD80-BA59AB2895FE}" srcOrd="0" destOrd="0" parTransId="{464AA0CA-637B-7345-950E-1D37D3EB2A9C}" sibTransId="{BA1334A4-CB33-6A41-8FD7-194F69AB21D0}"/>
    <dgm:cxn modelId="{5FF7769C-DD48-4D3C-BAE8-787803B2A699}" type="presOf" srcId="{76C0A7BC-345D-B445-BFF3-E9DF03ED8094}" destId="{782ECEA0-EAF5-0242-9A61-EFEB48FAEEDD}" srcOrd="0" destOrd="0" presId="urn:microsoft.com/office/officeart/2005/8/layout/hChevron3"/>
    <dgm:cxn modelId="{E350715C-FE9A-40AD-8780-30C048DFAF25}" type="presOf" srcId="{E813920C-50B0-084D-9FFE-5810AD061119}" destId="{C70621D6-1F87-4C44-8FE0-E7B4DABF76DC}" srcOrd="0" destOrd="0" presId="urn:microsoft.com/office/officeart/2005/8/layout/hChevron3"/>
    <dgm:cxn modelId="{3B11E796-75FA-4321-A0EC-9753140E687D}" type="presOf" srcId="{BBD22A74-403C-C144-9F53-CD8B2B1FE3D1}" destId="{9EDD0C98-18CF-BF44-A6D9-D1D9FB93C41F}" srcOrd="0" destOrd="0" presId="urn:microsoft.com/office/officeart/2005/8/layout/hChevron3"/>
    <dgm:cxn modelId="{8736C4AE-560C-DA49-A22C-CF1D549D8160}" srcId="{BBD22A74-403C-C144-9F53-CD8B2B1FE3D1}" destId="{E813920C-50B0-084D-9FFE-5810AD061119}" srcOrd="1" destOrd="0" parTransId="{89E1A0D4-DE8B-8043-8CAE-F3A9BE84EEE2}" sibTransId="{8B125BA4-1404-9046-BCB5-D949C5A7515F}"/>
    <dgm:cxn modelId="{900FD0C9-716C-4989-9EBC-12EBD20E722A}" type="presOf" srcId="{B556C54E-1607-4C44-AD80-BA59AB2895FE}" destId="{88C51B74-9502-754C-8B9D-8363B9525FC4}" srcOrd="0" destOrd="0" presId="urn:microsoft.com/office/officeart/2005/8/layout/hChevron3"/>
    <dgm:cxn modelId="{52B5B867-D319-4AFE-8F65-524054284119}" type="presParOf" srcId="{9EDD0C98-18CF-BF44-A6D9-D1D9FB93C41F}" destId="{88C51B74-9502-754C-8B9D-8363B9525FC4}" srcOrd="0" destOrd="0" presId="urn:microsoft.com/office/officeart/2005/8/layout/hChevron3"/>
    <dgm:cxn modelId="{EAA3AC4E-7056-4ABC-A00A-12A98631D065}" type="presParOf" srcId="{9EDD0C98-18CF-BF44-A6D9-D1D9FB93C41F}" destId="{09919421-C316-3F4E-9FE8-F8430E923F16}" srcOrd="1" destOrd="0" presId="urn:microsoft.com/office/officeart/2005/8/layout/hChevron3"/>
    <dgm:cxn modelId="{DDE0CEC0-9897-4DDA-BCEE-E0B6BF5AFF77}" type="presParOf" srcId="{9EDD0C98-18CF-BF44-A6D9-D1D9FB93C41F}" destId="{C70621D6-1F87-4C44-8FE0-E7B4DABF76DC}" srcOrd="2" destOrd="0" presId="urn:microsoft.com/office/officeart/2005/8/layout/hChevron3"/>
    <dgm:cxn modelId="{914FAB51-0773-4843-BE1A-3EFB39E75684}" type="presParOf" srcId="{9EDD0C98-18CF-BF44-A6D9-D1D9FB93C41F}" destId="{B1E6E0E3-DA33-BE42-8A7E-67C3BC5F65AD}" srcOrd="3" destOrd="0" presId="urn:microsoft.com/office/officeart/2005/8/layout/hChevron3"/>
    <dgm:cxn modelId="{DB361EF5-9087-4CEB-B781-CC724CF4871A}" type="presParOf" srcId="{9EDD0C98-18CF-BF44-A6D9-D1D9FB93C41F}" destId="{782ECEA0-EAF5-0242-9A61-EFEB48FAEED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C51B74-9502-754C-8B9D-8363B9525FC4}">
      <dsp:nvSpPr>
        <dsp:cNvPr id="0" name=""/>
        <dsp:cNvSpPr/>
      </dsp:nvSpPr>
      <dsp:spPr>
        <a:xfrm>
          <a:off x="2753" y="0"/>
          <a:ext cx="5633293" cy="143699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372" tIns="154686" rIns="77343" bIns="154686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SW</a:t>
          </a:r>
          <a:endParaRPr lang="en-US" sz="5800" kern="1200" dirty="0"/>
        </a:p>
      </dsp:txBody>
      <dsp:txXfrm>
        <a:off x="2753" y="0"/>
        <a:ext cx="5633293" cy="14369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C51B74-9502-754C-8B9D-8363B9525FC4}">
      <dsp:nvSpPr>
        <dsp:cNvPr id="0" name=""/>
        <dsp:cNvSpPr/>
      </dsp:nvSpPr>
      <dsp:spPr>
        <a:xfrm>
          <a:off x="1" y="228602"/>
          <a:ext cx="3085504" cy="123420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QW1</a:t>
          </a:r>
          <a:endParaRPr lang="en-US" sz="2500" kern="1200" dirty="0"/>
        </a:p>
      </dsp:txBody>
      <dsp:txXfrm>
        <a:off x="1" y="228602"/>
        <a:ext cx="3085504" cy="1234201"/>
      </dsp:txXfrm>
    </dsp:sp>
    <dsp:sp modelId="{C70621D6-1F87-4C44-8FE0-E7B4DABF76DC}">
      <dsp:nvSpPr>
        <dsp:cNvPr id="0" name=""/>
        <dsp:cNvSpPr/>
      </dsp:nvSpPr>
      <dsp:spPr>
        <a:xfrm>
          <a:off x="2472749" y="221098"/>
          <a:ext cx="3085504" cy="123420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QW2 or College Level QR Course</a:t>
          </a:r>
          <a:endParaRPr lang="en-US" sz="2500" kern="1200" dirty="0"/>
        </a:p>
      </dsp:txBody>
      <dsp:txXfrm>
        <a:off x="2472749" y="221098"/>
        <a:ext cx="3085504" cy="123420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C51B74-9502-754C-8B9D-8363B9525FC4}">
      <dsp:nvSpPr>
        <dsp:cNvPr id="0" name=""/>
        <dsp:cNvSpPr/>
      </dsp:nvSpPr>
      <dsp:spPr>
        <a:xfrm>
          <a:off x="2041" y="495017"/>
          <a:ext cx="2858913" cy="1143565"/>
        </a:xfrm>
        <a:prstGeom prst="homePlate">
          <a:avLst/>
        </a:prstGeom>
        <a:solidFill>
          <a:srgbClr val="46958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70688" rIns="85344" bIns="17068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Alg 1</a:t>
          </a:r>
          <a:endParaRPr lang="en-US" sz="6400" kern="1200" dirty="0"/>
        </a:p>
      </dsp:txBody>
      <dsp:txXfrm>
        <a:off x="2041" y="495017"/>
        <a:ext cx="2858913" cy="1143565"/>
      </dsp:txXfrm>
    </dsp:sp>
    <dsp:sp modelId="{C70621D6-1F87-4C44-8FE0-E7B4DABF76DC}">
      <dsp:nvSpPr>
        <dsp:cNvPr id="0" name=""/>
        <dsp:cNvSpPr/>
      </dsp:nvSpPr>
      <dsp:spPr>
        <a:xfrm>
          <a:off x="2289172" y="495017"/>
          <a:ext cx="3270254" cy="1143565"/>
        </a:xfrm>
        <a:prstGeom prst="chevron">
          <a:avLst/>
        </a:prstGeom>
        <a:solidFill>
          <a:srgbClr val="46958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70688" rIns="85344" bIns="17068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Alg 2</a:t>
          </a:r>
          <a:endParaRPr lang="en-US" sz="6400" kern="1200" dirty="0"/>
        </a:p>
      </dsp:txBody>
      <dsp:txXfrm>
        <a:off x="2289172" y="495017"/>
        <a:ext cx="3270254" cy="1143565"/>
      </dsp:txXfrm>
    </dsp:sp>
    <dsp:sp modelId="{782ECEA0-EAF5-0242-9A61-EFEB48FAEEDD}">
      <dsp:nvSpPr>
        <dsp:cNvPr id="0" name=""/>
        <dsp:cNvSpPr/>
      </dsp:nvSpPr>
      <dsp:spPr>
        <a:xfrm>
          <a:off x="4987644" y="495017"/>
          <a:ext cx="2858913" cy="1143565"/>
        </a:xfrm>
        <a:prstGeom prst="chevron">
          <a:avLst/>
        </a:prstGeom>
        <a:solidFill>
          <a:srgbClr val="46958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College Math</a:t>
          </a:r>
          <a:endParaRPr lang="en-US" sz="3400" kern="1200" dirty="0"/>
        </a:p>
      </dsp:txBody>
      <dsp:txXfrm>
        <a:off x="4987644" y="495017"/>
        <a:ext cx="2858913" cy="1143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0.29412</cdr:x>
      <cdr:y>0.87534</cdr:y>
    </cdr:from>
    <cdr:to>
      <cdr:x>0.47875</cdr:x>
      <cdr:y>0.95459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0" y="4419600"/>
          <a:ext cx="1435018" cy="4001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cs typeface="Arial" pitchFamily="34" charset="0"/>
            </a:rPr>
            <a:t>Spring 2012</a:t>
          </a:r>
        </a:p>
      </cdr:txBody>
    </cdr:sp>
  </cdr:relSizeAnchor>
  <cdr:relSizeAnchor xmlns:cdr="http://schemas.openxmlformats.org/drawingml/2006/chartDrawing">
    <cdr:from>
      <cdr:x>0.37255</cdr:x>
      <cdr:y>0.89043</cdr:y>
    </cdr:from>
    <cdr:to>
      <cdr:x>0.99585</cdr:x>
      <cdr:y>0.96967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95600" y="4495800"/>
          <a:ext cx="484452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 smtClean="0">
              <a:cs typeface="Arial" pitchFamily="34" charset="0"/>
            </a:rPr>
            <a:t>Fall and Spring 2012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897C4-16F4-4F2C-8B4E-CCAEF2CC32C9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FA48D-C4AC-4709-9D4C-E55A4459C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3B432-8F61-4B50-93A1-CC9852E2561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Here we see how well Statway</a:t>
            </a:r>
            <a:r>
              <a:rPr lang="en-US" sz="1600" baseline="0" dirty="0" smtClean="0"/>
              <a:t> performed in only one academic year – by comparison. 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In both comparison years, Statway delivered on its promise of “twice as effective in half the time” in an apples to apples comparison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So – How did we get here?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3B432-8F61-4B50-93A1-CC9852E2561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620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EF8D-A8CC-954D-8913-052A910947F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28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/>
              <a:t>Introduce NMP principles: 4 minutes</a:t>
            </a:r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 smtClean="0"/>
          </a:p>
          <a:p>
            <a:r>
              <a:rPr lang="en-US" sz="1100" dirty="0" smtClean="0"/>
              <a:t>The principles on the slide are shortened to enhance readability.  Here are the full versions:</a:t>
            </a:r>
            <a:endParaRPr lang="en-US" sz="1100" dirty="0"/>
          </a:p>
          <a:p>
            <a:pPr marL="457200" lvl="0" indent="-457200">
              <a:buFont typeface="+mj-lt"/>
              <a:buAutoNum type="arabicPeriod"/>
            </a:pPr>
            <a:r>
              <a:rPr lang="en-US" sz="1100" dirty="0">
                <a:solidFill>
                  <a:srgbClr val="302C24"/>
                </a:solidFill>
              </a:rPr>
              <a:t>Multiple pathways with relevant and challenging mathematics content aligned to specific fields of study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100" dirty="0">
                <a:solidFill>
                  <a:srgbClr val="302C24"/>
                </a:solidFill>
              </a:rPr>
              <a:t>Acceleration that allows students to complete a college-level math course more quickly than in the traditional developmental math </a:t>
            </a:r>
            <a:r>
              <a:rPr lang="en-US" sz="1100" dirty="0" smtClean="0">
                <a:solidFill>
                  <a:srgbClr val="302C24"/>
                </a:solidFill>
              </a:rPr>
              <a:t>sequence</a:t>
            </a:r>
            <a:endParaRPr lang="en-US" sz="1100" dirty="0">
              <a:solidFill>
                <a:srgbClr val="302C24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100" dirty="0">
                <a:solidFill>
                  <a:srgbClr val="302C24"/>
                </a:solidFill>
              </a:rPr>
              <a:t>Intentional use of strategies to help students develop skills as learners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100" dirty="0">
                <a:solidFill>
                  <a:srgbClr val="302C24"/>
                </a:solidFill>
              </a:rPr>
              <a:t>Curriculum design and pedagogy based on proven practice</a:t>
            </a:r>
          </a:p>
          <a:p>
            <a:r>
              <a:rPr lang="en-US" sz="1100" dirty="0" smtClean="0"/>
              <a:t>As you review the principles, tie them back to the discussion and to information you have about local innovations.  Try to find opportunities to honor the local work.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EF8D-A8CC-954D-8913-052A910947F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679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DF750-5CDB-4CA6-B3A7-6570A0A18E2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Statway – statistics taught on Day 1, with mathematics supported throughout, just in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3B432-8F61-4B50-93A1-CC9852E2561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256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sharp contrast, for the first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Statway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cohort 51 percent earned college math credit through the one year intensive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Statway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experience.  To put a quick capsule summary on these results, Statway colleges have tripled the success rate in half the time.  Similar results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Quantway as well.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most significant this is tripling of the success rate hold up for different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racial.ethnic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subgroups and both males and females. For AA is actually four times the success rate in half the time! Likewise, 4 times as likely for those students 2 or 3 levels behind.  No only overall improvement by highly equitable in the distribution of those improvement. A social equity reform. Opening up opportunities for most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disadvatnaged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we continue to follow students over time. SW/QW students also acquire more college credits in the year following Statway than students who pursued the traditional sequence of courses.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how do Community College Pathways accomplish this, triple the success rate in half the time?  I now turn to my colleague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Klipple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take you on a quick tour inside the Pathways Initiative.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AE1A2FB-6585-7743-B691-8FED025B7A40}" type="slidenum">
              <a:rPr lang="en-US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sharp contrast, for the first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Statway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cohort 51 percent earned college math credit through the one year intensive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Statway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experience.  To put a quick capsule summary on these results, Statway colleges have tripled the success rate in half the time.  Similar results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Quantway as well.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most significant this is tripling of the success rate hold up for different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racial.ethnic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subgroups and both males and females. For AA is actually four times the success rate in half the time! Likewise, 4 times as likely for those students 2 or 3 levels behind.  No only overall improvement by highly equitable in the distribution of those improvement. A social equity reform. Opening up opportunities for most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disadvatnaged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we continue to follow students over time. SW/QW students also acquire more college credits in the year following Statway than students who pursued the traditional sequence of courses.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how do Community College Pathways accomplish this, triple the success rate in half the time?  I now turn to my colleague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Klipple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take you on a quick tour inside the Pathways Initiative.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AE1A2FB-6585-7743-B691-8FED025B7A40}" type="slidenum">
              <a:rPr 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3B432-8F61-4B50-93A1-CC9852E2561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251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– here we are</a:t>
            </a:r>
            <a:r>
              <a:rPr lang="en-US" baseline="0" dirty="0" smtClean="0"/>
              <a:t> getting ready to start year 4 of the Pathways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have we been doing?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Thinking about the challenges of expanding to new colleges and adding new faculty at existing NIC colleges, we could be introducing lots of variation into the system.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check it out….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(CLICK) </a:t>
            </a:r>
          </a:p>
          <a:p>
            <a:r>
              <a:rPr lang="en-US" baseline="0" dirty="0" smtClean="0"/>
              <a:t>For QW – well we remain remarkably successful. The early success wasn’t just the result of the hard work of a few hardy souls. The success holds over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(CLICK)</a:t>
            </a:r>
          </a:p>
          <a:p>
            <a:r>
              <a:rPr lang="en-US" baseline="0" smtClean="0"/>
              <a:t>The </a:t>
            </a:r>
            <a:r>
              <a:rPr lang="en-US" baseline="0" dirty="0" smtClean="0"/>
              <a:t>story for SW is the same.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ability to retain this level of performance - despite the strain that expansion – more sites, new faculty, etc. - is something everyone should be proud of.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have been able to maintain the amazing outcomes that were so impressive in the first year of the NIC.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3B432-8F61-4B50-93A1-CC9852E2561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554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3B432-8F61-4B50-93A1-CC9852E2561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important point here is that </a:t>
            </a:r>
            <a:r>
              <a:rPr lang="en-US" dirty="0" smtClean="0"/>
              <a:t>Quantway</a:t>
            </a:r>
            <a:r>
              <a:rPr lang="en-US" baseline="0" dirty="0" smtClean="0"/>
              <a:t> students achieved a 56% success rate.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the first “apples-to-apples” comparison we’ve been able to provide you.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when we limit the comparison group to those most like QW students (more likely to be only 1 or 2 course levels below than the developmental math population at large), QW still out performs the comparison group by 19 percentage points.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And </a:t>
            </a:r>
            <a:r>
              <a:rPr lang="en-US" b="0" baseline="0" dirty="0" smtClean="0"/>
              <a:t>you are delivering this success rate in a single term.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3B432-8F61-4B50-93A1-CC9852E2561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75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3B432-8F61-4B50-93A1-CC9852E2561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00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swish1.png"/>
          <p:cNvPicPr>
            <a:picLocks noChangeAspect="1"/>
          </p:cNvPicPr>
          <p:nvPr userDrawn="1"/>
        </p:nvPicPr>
        <p:blipFill>
          <a:blip r:embed="rId2" cstate="print">
            <a:alphaModFix amt="64000"/>
          </a:blip>
          <a:stretch>
            <a:fillRect/>
          </a:stretch>
        </p:blipFill>
        <p:spPr>
          <a:xfrm>
            <a:off x="0" y="782320"/>
            <a:ext cx="9144000" cy="6075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5625"/>
            <a:ext cx="7772400" cy="206057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772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C0AF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CF-logo_white_fin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438838"/>
            <a:ext cx="3200400" cy="108516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srgbClr val="2E2E2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E2E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76200" dist="381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srgbClr val="2E2E2E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E2E2E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09728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76200" dist="381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swish1-blue-blue.png"/>
          <p:cNvPicPr>
            <a:picLocks noChangeAspect="1"/>
          </p:cNvPicPr>
          <p:nvPr userDrawn="1"/>
        </p:nvPicPr>
        <p:blipFill>
          <a:blip r:embed="rId2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swish1-blue-blue.png"/>
          <p:cNvPicPr>
            <a:picLocks noChangeAspect="1"/>
          </p:cNvPicPr>
          <p:nvPr userDrawn="1"/>
        </p:nvPicPr>
        <p:blipFill>
          <a:blip r:embed="rId2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swish1.png"/>
          <p:cNvPicPr>
            <a:picLocks noChangeAspect="1"/>
          </p:cNvPicPr>
          <p:nvPr userDrawn="1"/>
        </p:nvPicPr>
        <p:blipFill>
          <a:blip r:embed="rId2" cstate="print">
            <a:alphaModFix amt="64000"/>
          </a:blip>
          <a:stretch>
            <a:fillRect/>
          </a:stretch>
        </p:blipFill>
        <p:spPr>
          <a:xfrm>
            <a:off x="0" y="782320"/>
            <a:ext cx="9144000" cy="6075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5625"/>
            <a:ext cx="7772400" cy="206057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772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C0AF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CF-logo_white_fin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438838"/>
            <a:ext cx="3200400" cy="108516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swish1-blue-blue.png"/>
          <p:cNvPicPr>
            <a:picLocks noChangeAspect="1"/>
          </p:cNvPicPr>
          <p:nvPr userDrawn="1"/>
        </p:nvPicPr>
        <p:blipFill>
          <a:blip r:embed="rId2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swish1-blue-blue.png"/>
          <p:cNvPicPr>
            <a:picLocks noChangeAspect="1"/>
          </p:cNvPicPr>
          <p:nvPr userDrawn="1"/>
        </p:nvPicPr>
        <p:blipFill>
          <a:blip r:embed="rId2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swish1-blue-blue.png"/>
          <p:cNvPicPr>
            <a:picLocks noChangeAspect="1"/>
          </p:cNvPicPr>
          <p:nvPr userDrawn="1"/>
        </p:nvPicPr>
        <p:blipFill>
          <a:blip r:embed="rId2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swish1-blue-blue.png"/>
          <p:cNvPicPr>
            <a:picLocks noChangeAspect="1"/>
          </p:cNvPicPr>
          <p:nvPr userDrawn="1"/>
        </p:nvPicPr>
        <p:blipFill>
          <a:blip r:embed="rId2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swish1-blue-blue.png"/>
          <p:cNvPicPr>
            <a:picLocks noChangeAspect="1"/>
          </p:cNvPicPr>
          <p:nvPr userDrawn="1"/>
        </p:nvPicPr>
        <p:blipFill>
          <a:blip r:embed="rId2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swish1-blue-blue.png"/>
          <p:cNvPicPr>
            <a:picLocks noChangeAspect="1"/>
          </p:cNvPicPr>
          <p:nvPr userDrawn="1"/>
        </p:nvPicPr>
        <p:blipFill>
          <a:blip r:embed="rId2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swish1-blue-blue.png"/>
          <p:cNvPicPr>
            <a:picLocks noChangeAspect="1"/>
          </p:cNvPicPr>
          <p:nvPr userDrawn="1"/>
        </p:nvPicPr>
        <p:blipFill>
          <a:blip r:embed="rId2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swish1.png"/>
          <p:cNvPicPr>
            <a:picLocks noChangeAspect="1"/>
          </p:cNvPicPr>
          <p:nvPr userDrawn="1"/>
        </p:nvPicPr>
        <p:blipFill>
          <a:blip r:embed="rId2" cstate="print">
            <a:alphaModFix amt="64000"/>
          </a:blip>
          <a:stretch>
            <a:fillRect/>
          </a:stretch>
        </p:blipFill>
        <p:spPr>
          <a:xfrm>
            <a:off x="0" y="782320"/>
            <a:ext cx="9144000" cy="6075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5625"/>
            <a:ext cx="7772400" cy="206057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772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C0AF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CF-logo_white_fin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438838"/>
            <a:ext cx="3200400" cy="108516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890AE-0022-D84F-8F6B-E119C221935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738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530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Wingdings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Wingdings" charset="2"/>
              <a:buChar char="§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755760-801E-B94C-BD4D-729510EB6590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304800" y="838200"/>
            <a:ext cx="8610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2560771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130426"/>
            <a:ext cx="82950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79491"/>
            <a:ext cx="5562600" cy="24198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solidFill>
                  <a:prstClr val="white"/>
                </a:solidFill>
                <a:latin typeface="Rockwell"/>
              </a:rPr>
              <a:pPr/>
              <a:t>‹#›</a:t>
            </a:fld>
            <a:endParaRPr lang="en-US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00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530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Wingdings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Wingdings" charset="2"/>
              <a:buChar char="§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755760-801E-B94C-BD4D-729510EB6590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304800" y="838200"/>
            <a:ext cx="8610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263639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530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Wingdings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Wingdings" charset="2"/>
              <a:buChar char="§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755760-801E-B94C-BD4D-729510EB6590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304800" y="838200"/>
            <a:ext cx="8610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263639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fld id="{C1D9102C-0114-4729-A7AA-BE6004B90F8E}" type="datetimeFigureOut">
              <a:rPr lang="en-US" smtClean="0">
                <a:solidFill>
                  <a:srgbClr val="302C24"/>
                </a:solidFill>
              </a:rPr>
              <a:pPr/>
              <a:t>10/6/2014</a:t>
            </a:fld>
            <a:endParaRPr lang="en-US">
              <a:solidFill>
                <a:srgbClr val="302C2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518F399-3C65-40F8-835A-D1A4AC882E5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837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fld id="{C1D9102C-0114-4729-A7AA-BE6004B90F8E}" type="datetimeFigureOut">
              <a:rPr lang="en-US" smtClean="0">
                <a:solidFill>
                  <a:srgbClr val="302C24"/>
                </a:solidFill>
              </a:rPr>
              <a:pPr/>
              <a:t>10/6/2014</a:t>
            </a:fld>
            <a:endParaRPr lang="en-US">
              <a:solidFill>
                <a:srgbClr val="302C2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518F399-3C65-40F8-835A-D1A4AC882E5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837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fld id="{C1D9102C-0114-4729-A7AA-BE6004B90F8E}" type="datetimeFigureOut">
              <a:rPr lang="en-US" smtClean="0">
                <a:solidFill>
                  <a:srgbClr val="302C24"/>
                </a:solidFill>
              </a:rPr>
              <a:pPr/>
              <a:t>10/6/2014</a:t>
            </a:fld>
            <a:endParaRPr lang="en-US">
              <a:solidFill>
                <a:srgbClr val="302C2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518F399-3C65-40F8-835A-D1A4AC882E5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837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53000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Wingdings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Wingdings" charset="2"/>
              <a:buChar char="§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755760-801E-B94C-BD4D-729510EB6590}" type="slidenum">
              <a:rPr lang="en-US" smtClean="0">
                <a:solidFill>
                  <a:srgbClr val="302C2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302C24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304800" y="838200"/>
            <a:ext cx="8610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26363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1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2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3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4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5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6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7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8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wish1-blue-blue.png"/>
          <p:cNvPicPr>
            <a:picLocks noChangeAspect="1"/>
          </p:cNvPicPr>
          <p:nvPr userDrawn="1"/>
        </p:nvPicPr>
        <p:blipFill>
          <a:blip r:embed="rId3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 descr="CF-logo_CMYK_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093" y="6096000"/>
            <a:ext cx="1770743" cy="600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256032" indent="-256032" algn="l" defTabSz="914400" rtl="0" eaLnBrk="1" latinLnBrk="0" hangingPunct="1">
        <a:lnSpc>
          <a:spcPct val="95000"/>
        </a:lnSpc>
        <a:spcBef>
          <a:spcPts val="1200"/>
        </a:spcBef>
        <a:buClr>
          <a:srgbClr val="1D4D94"/>
        </a:buClr>
        <a:buSzPct val="125000"/>
        <a:buFont typeface="Wingdings" charset="2"/>
        <a:buChar char="§"/>
        <a:defRPr sz="2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557784" indent="-256032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wish1-blue-blue.png"/>
          <p:cNvPicPr>
            <a:picLocks noChangeAspect="1"/>
          </p:cNvPicPr>
          <p:nvPr userDrawn="1"/>
        </p:nvPicPr>
        <p:blipFill>
          <a:blip r:embed="rId3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 descr="CF-logo_CMYK_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093" y="6096000"/>
            <a:ext cx="1770743" cy="600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256032" indent="-256032" algn="l" defTabSz="914400" rtl="0" eaLnBrk="1" latinLnBrk="0" hangingPunct="1">
        <a:lnSpc>
          <a:spcPct val="95000"/>
        </a:lnSpc>
        <a:spcBef>
          <a:spcPts val="1200"/>
        </a:spcBef>
        <a:buClr>
          <a:srgbClr val="1D4D94"/>
        </a:buClr>
        <a:buSzPct val="125000"/>
        <a:buFont typeface="Wingdings" charset="2"/>
        <a:buChar char="§"/>
        <a:defRPr sz="2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557784" indent="-256032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wish1-blue-blue.png"/>
          <p:cNvPicPr>
            <a:picLocks noChangeAspect="1"/>
          </p:cNvPicPr>
          <p:nvPr userDrawn="1"/>
        </p:nvPicPr>
        <p:blipFill>
          <a:blip r:embed="rId3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 descr="CF-logo_CMYK_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093" y="6096000"/>
            <a:ext cx="1770743" cy="600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256032" indent="-256032" algn="l" defTabSz="914400" rtl="0" eaLnBrk="1" latinLnBrk="0" hangingPunct="1">
        <a:lnSpc>
          <a:spcPct val="95000"/>
        </a:lnSpc>
        <a:spcBef>
          <a:spcPts val="1200"/>
        </a:spcBef>
        <a:buClr>
          <a:srgbClr val="1D4D94"/>
        </a:buClr>
        <a:buSzPct val="125000"/>
        <a:buFont typeface="Wingdings" charset="2"/>
        <a:buChar char="§"/>
        <a:defRPr sz="2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557784" indent="-256032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wish1-blue-blue.png"/>
          <p:cNvPicPr>
            <a:picLocks noChangeAspect="1"/>
          </p:cNvPicPr>
          <p:nvPr userDrawn="1"/>
        </p:nvPicPr>
        <p:blipFill>
          <a:blip r:embed="rId3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 descr="CF-logo_CMYK_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093" y="6096000"/>
            <a:ext cx="1770743" cy="600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256032" indent="-256032" algn="l" defTabSz="914400" rtl="0" eaLnBrk="1" latinLnBrk="0" hangingPunct="1">
        <a:lnSpc>
          <a:spcPct val="95000"/>
        </a:lnSpc>
        <a:spcBef>
          <a:spcPts val="1200"/>
        </a:spcBef>
        <a:buClr>
          <a:srgbClr val="1D4D94"/>
        </a:buClr>
        <a:buSzPct val="125000"/>
        <a:buFont typeface="Wingdings" charset="2"/>
        <a:buChar char="§"/>
        <a:defRPr sz="2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557784" indent="-256032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wish1-blue-blue.png"/>
          <p:cNvPicPr>
            <a:picLocks noChangeAspect="1"/>
          </p:cNvPicPr>
          <p:nvPr userDrawn="1"/>
        </p:nvPicPr>
        <p:blipFill>
          <a:blip r:embed="rId3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 descr="CF-logo_CMYK_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093" y="6096000"/>
            <a:ext cx="1770743" cy="600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256032" indent="-256032" algn="l" defTabSz="914400" rtl="0" eaLnBrk="1" latinLnBrk="0" hangingPunct="1">
        <a:lnSpc>
          <a:spcPct val="95000"/>
        </a:lnSpc>
        <a:spcBef>
          <a:spcPts val="1200"/>
        </a:spcBef>
        <a:buClr>
          <a:srgbClr val="1D4D94"/>
        </a:buClr>
        <a:buSzPct val="125000"/>
        <a:buFont typeface="Wingdings" charset="2"/>
        <a:buChar char="§"/>
        <a:defRPr sz="2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557784" indent="-256032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wish1-blue-blue.png"/>
          <p:cNvPicPr>
            <a:picLocks noChangeAspect="1"/>
          </p:cNvPicPr>
          <p:nvPr userDrawn="1"/>
        </p:nvPicPr>
        <p:blipFill>
          <a:blip r:embed="rId3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 descr="CF-logo_CMYK_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093" y="6096000"/>
            <a:ext cx="1770743" cy="600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256032" indent="-256032" algn="l" defTabSz="914400" rtl="0" eaLnBrk="1" latinLnBrk="0" hangingPunct="1">
        <a:lnSpc>
          <a:spcPct val="95000"/>
        </a:lnSpc>
        <a:spcBef>
          <a:spcPts val="1200"/>
        </a:spcBef>
        <a:buClr>
          <a:srgbClr val="1D4D94"/>
        </a:buClr>
        <a:buSzPct val="125000"/>
        <a:buFont typeface="Wingdings" charset="2"/>
        <a:buChar char="§"/>
        <a:defRPr sz="2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557784" indent="-256032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wish1-blue-blue.png"/>
          <p:cNvPicPr>
            <a:picLocks noChangeAspect="1"/>
          </p:cNvPicPr>
          <p:nvPr userDrawn="1"/>
        </p:nvPicPr>
        <p:blipFill>
          <a:blip r:embed="rId3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 descr="CF-logo_CMYK_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093" y="6096000"/>
            <a:ext cx="1770743" cy="600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256032" indent="-256032" algn="l" defTabSz="914400" rtl="0" eaLnBrk="1" latinLnBrk="0" hangingPunct="1">
        <a:lnSpc>
          <a:spcPct val="95000"/>
        </a:lnSpc>
        <a:spcBef>
          <a:spcPts val="1200"/>
        </a:spcBef>
        <a:buClr>
          <a:srgbClr val="1D4D94"/>
        </a:buClr>
        <a:buSzPct val="125000"/>
        <a:buFont typeface="Wingdings" charset="2"/>
        <a:buChar char="§"/>
        <a:defRPr sz="2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557784" indent="-256032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wish1-blue-blue.png"/>
          <p:cNvPicPr>
            <a:picLocks noChangeAspect="1"/>
          </p:cNvPicPr>
          <p:nvPr userDrawn="1"/>
        </p:nvPicPr>
        <p:blipFill>
          <a:blip r:embed="rId3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 descr="CF-logo_CMYK_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093" y="6096000"/>
            <a:ext cx="1770743" cy="600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256032" indent="-256032" algn="l" defTabSz="914400" rtl="0" eaLnBrk="1" latinLnBrk="0" hangingPunct="1">
        <a:lnSpc>
          <a:spcPct val="95000"/>
        </a:lnSpc>
        <a:spcBef>
          <a:spcPts val="1200"/>
        </a:spcBef>
        <a:buClr>
          <a:srgbClr val="1D4D94"/>
        </a:buClr>
        <a:buSzPct val="125000"/>
        <a:buFont typeface="Wingdings" charset="2"/>
        <a:buChar char="§"/>
        <a:defRPr sz="2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557784" indent="-256032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wish1-blue-blue.png"/>
          <p:cNvPicPr>
            <a:picLocks noChangeAspect="1"/>
          </p:cNvPicPr>
          <p:nvPr userDrawn="1"/>
        </p:nvPicPr>
        <p:blipFill>
          <a:blip r:embed="rId3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 descr="CF-logo_CMYK_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093" y="6096000"/>
            <a:ext cx="1770743" cy="600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256032" indent="-256032" algn="l" defTabSz="914400" rtl="0" eaLnBrk="1" latinLnBrk="0" hangingPunct="1">
        <a:lnSpc>
          <a:spcPct val="95000"/>
        </a:lnSpc>
        <a:spcBef>
          <a:spcPts val="1200"/>
        </a:spcBef>
        <a:buClr>
          <a:srgbClr val="1D4D94"/>
        </a:buClr>
        <a:buSzPct val="125000"/>
        <a:buFont typeface="Wingdings" charset="2"/>
        <a:buChar char="§"/>
        <a:defRPr sz="2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557784" indent="-256032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wish1-blue-blue.png"/>
          <p:cNvPicPr>
            <a:picLocks noChangeAspect="1"/>
          </p:cNvPicPr>
          <p:nvPr userDrawn="1"/>
        </p:nvPicPr>
        <p:blipFill>
          <a:blip r:embed="rId3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 descr="CF-logo_CMYK_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093" y="6096000"/>
            <a:ext cx="1770743" cy="600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256032" indent="-256032" algn="l" defTabSz="914400" rtl="0" eaLnBrk="1" latinLnBrk="0" hangingPunct="1">
        <a:lnSpc>
          <a:spcPct val="95000"/>
        </a:lnSpc>
        <a:spcBef>
          <a:spcPts val="1200"/>
        </a:spcBef>
        <a:buClr>
          <a:srgbClr val="1D4D94"/>
        </a:buClr>
        <a:buSzPct val="125000"/>
        <a:buFont typeface="Wingdings" charset="2"/>
        <a:buChar char="§"/>
        <a:defRPr sz="2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557784" indent="-256032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791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EF36E0C-29D7-3046-B978-7B10A2E0CECE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79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791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EF36E0C-29D7-3046-B978-7B10A2E0CECE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79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791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EF36E0C-29D7-3046-B978-7B10A2E0CECE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79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791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EF36E0C-29D7-3046-B978-7B10A2E0CECE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72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791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EF36E0C-29D7-3046-B978-7B10A2E0CECE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72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791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EF36E0C-29D7-3046-B978-7B10A2E0CECE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79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791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EF36E0C-29D7-3046-B978-7B10A2E0CECE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79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791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EF36E0C-29D7-3046-B978-7B10A2E0CECE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79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791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EF36E0C-29D7-3046-B978-7B10A2E0CECE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72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wish1-blue-blue.png"/>
          <p:cNvPicPr>
            <a:picLocks noChangeAspect="1"/>
          </p:cNvPicPr>
          <p:nvPr userDrawn="1"/>
        </p:nvPicPr>
        <p:blipFill>
          <a:blip r:embed="rId3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 descr="CF-logo_CMYK_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093" y="6096000"/>
            <a:ext cx="1770743" cy="600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256032" indent="-256032" algn="l" defTabSz="914400" rtl="0" eaLnBrk="1" latinLnBrk="0" hangingPunct="1">
        <a:lnSpc>
          <a:spcPct val="95000"/>
        </a:lnSpc>
        <a:spcBef>
          <a:spcPts val="1200"/>
        </a:spcBef>
        <a:buClr>
          <a:srgbClr val="1D4D94"/>
        </a:buClr>
        <a:buSzPct val="125000"/>
        <a:buFont typeface="Wingdings" charset="2"/>
        <a:buChar char="§"/>
        <a:defRPr sz="2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557784" indent="-256032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wish1-blue-blue.png"/>
          <p:cNvPicPr>
            <a:picLocks noChangeAspect="1"/>
          </p:cNvPicPr>
          <p:nvPr userDrawn="1"/>
        </p:nvPicPr>
        <p:blipFill>
          <a:blip r:embed="rId3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 descr="CF-logo_CMYK_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093" y="6096000"/>
            <a:ext cx="1770743" cy="600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256032" indent="-256032" algn="l" defTabSz="914400" rtl="0" eaLnBrk="1" latinLnBrk="0" hangingPunct="1">
        <a:lnSpc>
          <a:spcPct val="95000"/>
        </a:lnSpc>
        <a:spcBef>
          <a:spcPts val="1200"/>
        </a:spcBef>
        <a:buClr>
          <a:srgbClr val="1D4D94"/>
        </a:buClr>
        <a:buSzPct val="125000"/>
        <a:buFont typeface="Wingdings" charset="2"/>
        <a:buChar char="§"/>
        <a:defRPr sz="2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557784" indent="-256032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wish1-blue-blue.png"/>
          <p:cNvPicPr>
            <a:picLocks noChangeAspect="1"/>
          </p:cNvPicPr>
          <p:nvPr userDrawn="1"/>
        </p:nvPicPr>
        <p:blipFill>
          <a:blip r:embed="rId3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 descr="CF-logo_CMYK_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093" y="6096000"/>
            <a:ext cx="1770743" cy="600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256032" indent="-256032" algn="l" defTabSz="914400" rtl="0" eaLnBrk="1" latinLnBrk="0" hangingPunct="1">
        <a:lnSpc>
          <a:spcPct val="95000"/>
        </a:lnSpc>
        <a:spcBef>
          <a:spcPts val="1200"/>
        </a:spcBef>
        <a:buClr>
          <a:srgbClr val="1D4D94"/>
        </a:buClr>
        <a:buSzPct val="125000"/>
        <a:buFont typeface="Wingdings" charset="2"/>
        <a:buChar char="§"/>
        <a:defRPr sz="2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557784" indent="-256032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wish1-blue-blue.png"/>
          <p:cNvPicPr>
            <a:picLocks noChangeAspect="1"/>
          </p:cNvPicPr>
          <p:nvPr userDrawn="1"/>
        </p:nvPicPr>
        <p:blipFill>
          <a:blip r:embed="rId3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 descr="CF-logo_CMYK_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093" y="6096000"/>
            <a:ext cx="1770743" cy="600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256032" indent="-256032" algn="l" defTabSz="914400" rtl="0" eaLnBrk="1" latinLnBrk="0" hangingPunct="1">
        <a:lnSpc>
          <a:spcPct val="95000"/>
        </a:lnSpc>
        <a:spcBef>
          <a:spcPts val="1200"/>
        </a:spcBef>
        <a:buClr>
          <a:srgbClr val="1D4D94"/>
        </a:buClr>
        <a:buSzPct val="125000"/>
        <a:buFont typeface="Wingdings" charset="2"/>
        <a:buChar char="§"/>
        <a:defRPr sz="2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557784" indent="-256032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wish1-blue-blue.png"/>
          <p:cNvPicPr>
            <a:picLocks noChangeAspect="1"/>
          </p:cNvPicPr>
          <p:nvPr userDrawn="1"/>
        </p:nvPicPr>
        <p:blipFill>
          <a:blip r:embed="rId3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 descr="CF-logo_CMYK_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093" y="6096000"/>
            <a:ext cx="1770743" cy="600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256032" indent="-256032" algn="l" defTabSz="914400" rtl="0" eaLnBrk="1" latinLnBrk="0" hangingPunct="1">
        <a:lnSpc>
          <a:spcPct val="95000"/>
        </a:lnSpc>
        <a:spcBef>
          <a:spcPts val="1200"/>
        </a:spcBef>
        <a:buClr>
          <a:srgbClr val="1D4D94"/>
        </a:buClr>
        <a:buSzPct val="125000"/>
        <a:buFont typeface="Wingdings" charset="2"/>
        <a:buChar char="§"/>
        <a:defRPr sz="2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557784" indent="-256032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wish1-blue-blue.png"/>
          <p:cNvPicPr>
            <a:picLocks noChangeAspect="1"/>
          </p:cNvPicPr>
          <p:nvPr userDrawn="1"/>
        </p:nvPicPr>
        <p:blipFill>
          <a:blip r:embed="rId3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 descr="CF-logo_CMYK_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093" y="6096000"/>
            <a:ext cx="1770743" cy="600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256032" indent="-256032" algn="l" defTabSz="914400" rtl="0" eaLnBrk="1" latinLnBrk="0" hangingPunct="1">
        <a:lnSpc>
          <a:spcPct val="95000"/>
        </a:lnSpc>
        <a:spcBef>
          <a:spcPts val="1200"/>
        </a:spcBef>
        <a:buClr>
          <a:srgbClr val="1D4D94"/>
        </a:buClr>
        <a:buSzPct val="125000"/>
        <a:buFont typeface="Wingdings" charset="2"/>
        <a:buChar char="§"/>
        <a:defRPr sz="2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557784" indent="-256032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1D4D94"/>
          </a:solidFill>
          <a:ln>
            <a:noFill/>
          </a:ln>
          <a:effectLst>
            <a:outerShdw blurRad="5715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swish1-blue-blue.png"/>
          <p:cNvPicPr>
            <a:picLocks noChangeAspect="1"/>
          </p:cNvPicPr>
          <p:nvPr userDrawn="1"/>
        </p:nvPicPr>
        <p:blipFill>
          <a:blip r:embed="rId3" cstate="print">
            <a:alphaModFix amt="5000"/>
          </a:blip>
          <a:srcRect l="3334" t="25413" r="2222" b="40710"/>
          <a:stretch>
            <a:fillRect/>
          </a:stretch>
        </p:blipFill>
        <p:spPr>
          <a:xfrm rot="10800000">
            <a:off x="-32905" y="-29432"/>
            <a:ext cx="9189255" cy="1484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50000">
                <a:schemeClr val="bg1">
                  <a:alpha val="60000"/>
                </a:schemeClr>
              </a:gs>
              <a:gs pos="100000">
                <a:schemeClr val="bg1">
                  <a:shade val="100000"/>
                  <a:satMod val="1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8229600" cy="434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fld id="{06735C5A-BAF9-405B-B02A-223EE3FD7BC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Picture 11" descr="CF-logo_CMYK_fi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093" y="6096000"/>
            <a:ext cx="1770743" cy="600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Gill Sans MT" pitchFamily="34" charset="0"/>
          <a:ea typeface="+mj-ea"/>
          <a:cs typeface="Arial" pitchFamily="34" charset="0"/>
        </a:defRPr>
      </a:lvl1pPr>
    </p:titleStyle>
    <p:bodyStyle>
      <a:lvl1pPr marL="256032" indent="-256032" algn="l" defTabSz="914400" rtl="0" eaLnBrk="1" latinLnBrk="0" hangingPunct="1">
        <a:lnSpc>
          <a:spcPct val="95000"/>
        </a:lnSpc>
        <a:spcBef>
          <a:spcPts val="1200"/>
        </a:spcBef>
        <a:buClr>
          <a:srgbClr val="1D4D94"/>
        </a:buClr>
        <a:buSzPct val="125000"/>
        <a:buFont typeface="Wingdings" charset="2"/>
        <a:buChar char="§"/>
        <a:defRPr sz="28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1pPr>
      <a:lvl2pPr marL="557784" indent="-256032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2pPr>
      <a:lvl3pPr marL="822960" indent="-182880" algn="l" defTabSz="914400" rtl="0" eaLnBrk="1" latinLnBrk="0" hangingPunct="1">
        <a:lnSpc>
          <a:spcPct val="95000"/>
        </a:lnSpc>
        <a:spcBef>
          <a:spcPts val="600"/>
        </a:spcBef>
        <a:buClr>
          <a:srgbClr val="1D4D94"/>
        </a:buClr>
        <a:buFont typeface="Arial" pitchFamily="34" charset="0"/>
        <a:buChar char="•"/>
        <a:defRPr sz="2000" kern="1200">
          <a:solidFill>
            <a:schemeClr val="tx1"/>
          </a:solidFill>
          <a:latin typeface="Gill Sans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negiefoundation.org/developmental-math" TargetMode="Externa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danacenter.org/higher-education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enna.cullinane@austin.utexas.ed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Relationship Id="rId4" Type="http://schemas.openxmlformats.org/officeDocument/2006/relationships/hyperlink" Target="http://www.utdanacenter.org/higher-educatio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mathrevival.net/" TargetMode="External"/><Relationship Id="rId2" Type="http://schemas.openxmlformats.org/officeDocument/2006/relationships/hyperlink" Target="https://dm-live.wikispace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rotmanj@lcc.ed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Increasing Student Success: </a:t>
            </a:r>
            <a:br>
              <a:rPr lang="en-US" b="1" dirty="0" smtClean="0"/>
            </a:br>
            <a:r>
              <a:rPr lang="en-US" b="1" dirty="0" smtClean="0"/>
              <a:t>New Math Pathways To and Through Gateway 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CBMS Forum 5: October 2014</a:t>
            </a:r>
          </a:p>
          <a:p>
            <a:r>
              <a:rPr lang="en-US" dirty="0" err="1" smtClean="0"/>
              <a:t>Treisman</a:t>
            </a:r>
            <a:r>
              <a:rPr lang="en-US" dirty="0" smtClean="0"/>
              <a:t>, </a:t>
            </a:r>
            <a:r>
              <a:rPr lang="en-US" dirty="0" err="1" smtClean="0"/>
              <a:t>Rotman</a:t>
            </a:r>
            <a:r>
              <a:rPr lang="en-US" dirty="0" smtClean="0"/>
              <a:t>, Fong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Efficacy of Pathways </a:t>
            </a:r>
            <a:br>
              <a:rPr lang="en-US" dirty="0" smtClean="0"/>
            </a:br>
            <a:r>
              <a:rPr lang="en-US" dirty="0" smtClean="0"/>
              <a:t>for each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b="1" dirty="0" smtClean="0"/>
              <a:t>STUDENT PERFORMANCE REPORTS </a:t>
            </a:r>
            <a:r>
              <a:rPr lang="en-US" dirty="0" smtClean="0"/>
              <a:t>on success rate for their own students vs. the Network-wide students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STUDENT COMPARATIVE REPORTS</a:t>
            </a:r>
            <a:r>
              <a:rPr lang="en-US" dirty="0" smtClean="0"/>
              <a:t> on success rates of the college’s students compared with matched students in non-Pathway courses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REPORTS ON EFFECTS OF INTERVENTIONS </a:t>
            </a:r>
            <a:r>
              <a:rPr lang="en-US" dirty="0" smtClean="0"/>
              <a:t>on student mindset, level of anxiety, and sense of belonging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STUDENT PERSISTENCE REPORTS </a:t>
            </a:r>
            <a:r>
              <a:rPr lang="en-US" dirty="0" smtClean="0"/>
              <a:t>on accumulated credits post-Pathway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39344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68363" y="1227138"/>
            <a:ext cx="6889750" cy="5594350"/>
            <a:chOff x="849187" y="1227811"/>
            <a:chExt cx="6908604" cy="559435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336353" y="1227811"/>
              <a:ext cx="6421438" cy="5594350"/>
              <a:chOff x="1336353" y="1227811"/>
              <a:chExt cx="6421438" cy="5594350"/>
            </a:xfrm>
          </p:grpSpPr>
          <p:sp>
            <p:nvSpPr>
              <p:cNvPr id="118" name="Rectangle 117"/>
              <p:cNvSpPr>
                <a:spLocks noChangeArrowheads="1"/>
              </p:cNvSpPr>
              <p:nvPr/>
            </p:nvSpPr>
            <p:spPr bwMode="auto">
              <a:xfrm>
                <a:off x="1336292" y="1227811"/>
                <a:ext cx="2238133" cy="5594350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Rectangle 123"/>
              <p:cNvSpPr>
                <a:spLocks noChangeArrowheads="1"/>
              </p:cNvSpPr>
              <p:nvPr/>
            </p:nvSpPr>
            <p:spPr bwMode="auto">
              <a:xfrm>
                <a:off x="3485281" y="1227811"/>
                <a:ext cx="2241317" cy="5594350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26"/>
              <p:cNvSpPr>
                <a:spLocks noChangeArrowheads="1"/>
              </p:cNvSpPr>
              <p:nvPr/>
            </p:nvSpPr>
            <p:spPr bwMode="auto">
              <a:xfrm>
                <a:off x="5519658" y="1227811"/>
                <a:ext cx="2238133" cy="5594350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2E2E2E"/>
                  </a:solidFill>
                  <a:ea typeface="MS PGothic" pitchFamily="34" charset="-128"/>
                </a:endParaRPr>
              </a:p>
              <a:p>
                <a:pPr algn="ctr">
                  <a:defRPr/>
                </a:pPr>
                <a:endParaRPr lang="en-US">
                  <a:solidFill>
                    <a:srgbClr val="2E2E2E"/>
                  </a:solidFill>
                  <a:ea typeface="MS PGothic" pitchFamily="34" charset="-128"/>
                </a:endParaRPr>
              </a:p>
              <a:p>
                <a:pPr algn="ctr">
                  <a:defRPr/>
                </a:pPr>
                <a:endParaRPr lang="en-US">
                  <a:solidFill>
                    <a:srgbClr val="2E2E2E"/>
                  </a:solidFill>
                  <a:ea typeface="MS PGothic" pitchFamily="34" charset="-128"/>
                </a:endParaRPr>
              </a:p>
              <a:p>
                <a:pPr algn="ctr">
                  <a:defRPr/>
                </a:pPr>
                <a:endParaRPr lang="en-US">
                  <a:solidFill>
                    <a:srgbClr val="2E2E2E"/>
                  </a:solidFill>
                  <a:ea typeface="MS PGothic" pitchFamily="34" charset="-128"/>
                </a:endParaRPr>
              </a:p>
              <a:p>
                <a:pPr algn="ctr">
                  <a:defRPr/>
                </a:pPr>
                <a:endParaRPr lang="en-US">
                  <a:solidFill>
                    <a:srgbClr val="2E2E2E"/>
                  </a:solidFill>
                  <a:ea typeface="MS PGothic" pitchFamily="34" charset="-128"/>
                </a:endParaRPr>
              </a:p>
              <a:p>
                <a:pPr algn="ctr">
                  <a:defRPr/>
                </a:pPr>
                <a:endParaRPr lang="en-US">
                  <a:solidFill>
                    <a:srgbClr val="2E2E2E"/>
                  </a:solidFill>
                  <a:ea typeface="MS PGothic" pitchFamily="34" charset="-128"/>
                </a:endParaRPr>
              </a:p>
              <a:p>
                <a:pPr algn="ctr">
                  <a:defRPr/>
                </a:pPr>
                <a:endParaRPr lang="en-US">
                  <a:solidFill>
                    <a:srgbClr val="2E2E2E"/>
                  </a:solidFill>
                  <a:ea typeface="MS PGothic" pitchFamily="34" charset="-128"/>
                </a:endParaRPr>
              </a:p>
              <a:p>
                <a:pPr algn="ctr">
                  <a:defRPr/>
                </a:pPr>
                <a:endParaRPr lang="en-US" sz="3600">
                  <a:solidFill>
                    <a:srgbClr val="2E2E2E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44367" name="TextBox 3"/>
            <p:cNvSpPr txBox="1">
              <a:spLocks noChangeArrowheads="1"/>
            </p:cNvSpPr>
            <p:nvPr/>
          </p:nvSpPr>
          <p:spPr bwMode="auto">
            <a:xfrm rot="-5400000">
              <a:off x="-154320" y="2393050"/>
              <a:ext cx="2408264" cy="401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2E2E2E"/>
                  </a:solidFill>
                  <a:latin typeface="Gill Sans MT" charset="0"/>
                </a:rPr>
                <a:t>Traditional Sequence</a:t>
              </a:r>
            </a:p>
          </p:txBody>
        </p:sp>
        <p:sp>
          <p:nvSpPr>
            <p:cNvPr id="44368" name="TextBox 897"/>
            <p:cNvSpPr txBox="1">
              <a:spLocks noChangeArrowheads="1"/>
            </p:cNvSpPr>
            <p:nvPr/>
          </p:nvSpPr>
          <p:spPr bwMode="auto">
            <a:xfrm rot="-5400000">
              <a:off x="539732" y="5033688"/>
              <a:ext cx="1059842" cy="432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200">
                  <a:solidFill>
                    <a:srgbClr val="2E2E2E"/>
                  </a:solidFill>
                  <a:latin typeface="Gill Sans MT" charset="0"/>
                </a:rPr>
                <a:t>Statway</a:t>
              </a:r>
            </a:p>
          </p:txBody>
        </p:sp>
        <p:pic>
          <p:nvPicPr>
            <p:cNvPr id="44369" name="Picture 5" descr="peeps cop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244" y="1315591"/>
              <a:ext cx="1950590" cy="263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70" name="Picture 661" descr="peeps cop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244" y="4109973"/>
              <a:ext cx="1950590" cy="263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000" dirty="0" err="1" smtClean="0">
                <a:solidFill>
                  <a:srgbClr val="294A92">
                    <a:lumMod val="75000"/>
                  </a:srgbClr>
                </a:solidFill>
                <a:latin typeface="Gill Sans MT" charset="0"/>
              </a:rPr>
              <a:t>Statway</a:t>
            </a:r>
            <a:r>
              <a:rPr lang="en-US" sz="3000" dirty="0" smtClean="0">
                <a:solidFill>
                  <a:srgbClr val="294A92">
                    <a:lumMod val="75000"/>
                  </a:srgbClr>
                </a:solidFill>
                <a:latin typeface="Gill Sans MT" charset="0"/>
              </a:rPr>
              <a:t>:  Time </a:t>
            </a:r>
            <a:r>
              <a:rPr lang="en-US" sz="3000" dirty="0">
                <a:solidFill>
                  <a:srgbClr val="294A92">
                    <a:lumMod val="75000"/>
                  </a:srgbClr>
                </a:solidFill>
                <a:latin typeface="Gill Sans MT" charset="0"/>
              </a:rPr>
              <a:t>to </a:t>
            </a:r>
            <a:r>
              <a:rPr lang="en-US" sz="3000" dirty="0" smtClean="0">
                <a:solidFill>
                  <a:srgbClr val="294A92">
                    <a:lumMod val="75000"/>
                  </a:srgbClr>
                </a:solidFill>
                <a:latin typeface="Gill Sans MT" charset="0"/>
              </a:rPr>
              <a:t>Complete a College </a:t>
            </a:r>
            <a:r>
              <a:rPr lang="en-US" sz="3000" dirty="0">
                <a:solidFill>
                  <a:srgbClr val="294A92">
                    <a:lumMod val="75000"/>
                  </a:srgbClr>
                </a:solidFill>
                <a:latin typeface="Gill Sans MT" charset="0"/>
              </a:rPr>
              <a:t>Level Math </a:t>
            </a:r>
            <a:r>
              <a:rPr lang="en-US" sz="3000" dirty="0" smtClean="0">
                <a:solidFill>
                  <a:srgbClr val="294A92">
                    <a:lumMod val="75000"/>
                  </a:srgbClr>
                </a:solidFill>
                <a:latin typeface="Gill Sans MT" charset="0"/>
              </a:rPr>
              <a:t>Course</a:t>
            </a:r>
            <a:endParaRPr lang="en-US" sz="3000" dirty="0">
              <a:solidFill>
                <a:srgbClr val="294A92">
                  <a:lumMod val="75000"/>
                </a:srgbClr>
              </a:solidFill>
              <a:latin typeface="Gill Sans MT" charset="0"/>
            </a:endParaRPr>
          </a:p>
        </p:txBody>
      </p:sp>
      <p:sp>
        <p:nvSpPr>
          <p:cNvPr id="44035" name="TextBox 9"/>
          <p:cNvSpPr txBox="1">
            <a:spLocks noChangeArrowheads="1"/>
          </p:cNvSpPr>
          <p:nvPr/>
        </p:nvSpPr>
        <p:spPr bwMode="auto">
          <a:xfrm>
            <a:off x="4141788" y="855663"/>
            <a:ext cx="938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2E2E2E"/>
                </a:solidFill>
              </a:rPr>
              <a:t>1 Year</a:t>
            </a:r>
          </a:p>
        </p:txBody>
      </p:sp>
      <p:sp>
        <p:nvSpPr>
          <p:cNvPr id="44036" name="TextBox 11"/>
          <p:cNvSpPr txBox="1">
            <a:spLocks noChangeArrowheads="1"/>
          </p:cNvSpPr>
          <p:nvPr/>
        </p:nvSpPr>
        <p:spPr bwMode="auto">
          <a:xfrm>
            <a:off x="6278563" y="844550"/>
            <a:ext cx="938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2E2E2E"/>
                </a:solidFill>
              </a:rPr>
              <a:t>2 Years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0300" y="2312988"/>
            <a:ext cx="141288" cy="4429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886200" y="2206625"/>
            <a:ext cx="179388" cy="442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118" idx="1"/>
            <a:endCxn id="127" idx="3"/>
          </p:cNvCxnSpPr>
          <p:nvPr/>
        </p:nvCxnSpPr>
        <p:spPr>
          <a:xfrm>
            <a:off x="1355725" y="4024313"/>
            <a:ext cx="6402388" cy="0"/>
          </a:xfrm>
          <a:prstGeom prst="line">
            <a:avLst/>
          </a:prstGeom>
          <a:ln w="571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54663" y="4059238"/>
            <a:ext cx="2238375" cy="286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endParaRPr lang="en-US" sz="3000" b="1">
              <a:solidFill>
                <a:srgbClr val="C00000"/>
              </a:solidFill>
            </a:endParaRPr>
          </a:p>
          <a:p>
            <a:pPr algn="ctr" eaLnBrk="1" hangingPunct="1"/>
            <a:r>
              <a:rPr lang="en-US" sz="3000" b="1">
                <a:solidFill>
                  <a:srgbClr val="C00000"/>
                </a:solidFill>
                <a:latin typeface="Gill Sans MT" charset="0"/>
              </a:rPr>
              <a:t>Triple the success rate in half the time.</a:t>
            </a:r>
          </a:p>
          <a:p>
            <a:pPr algn="ctr" eaLnBrk="1" hangingPunct="1"/>
            <a:endParaRPr lang="en-US" sz="3000">
              <a:solidFill>
                <a:srgbClr val="C00000"/>
              </a:solidFill>
              <a:latin typeface="Gill Sans MT" charset="0"/>
              <a:cs typeface="Arial" charset="0"/>
            </a:endParaRPr>
          </a:p>
        </p:txBody>
      </p:sp>
      <p:grpSp>
        <p:nvGrpSpPr>
          <p:cNvPr id="4" name="Group 670"/>
          <p:cNvGrpSpPr>
            <a:grpSpLocks/>
          </p:cNvGrpSpPr>
          <p:nvPr/>
        </p:nvGrpSpPr>
        <p:grpSpPr bwMode="auto">
          <a:xfrm>
            <a:off x="3527425" y="1279525"/>
            <a:ext cx="2028825" cy="2625725"/>
            <a:chOff x="3527837" y="1279822"/>
            <a:chExt cx="2029548" cy="2625725"/>
          </a:xfrm>
        </p:grpSpPr>
        <p:grpSp>
          <p:nvGrpSpPr>
            <p:cNvPr id="6" name="Group 1784"/>
            <p:cNvGrpSpPr>
              <a:grpSpLocks/>
            </p:cNvGrpSpPr>
            <p:nvPr/>
          </p:nvGrpSpPr>
          <p:grpSpPr bwMode="auto">
            <a:xfrm>
              <a:off x="3527837" y="1279822"/>
              <a:ext cx="1949450" cy="2625725"/>
              <a:chOff x="175433" y="1448074"/>
              <a:chExt cx="1950020" cy="2626174"/>
            </a:xfrm>
          </p:grpSpPr>
          <p:grpSp>
            <p:nvGrpSpPr>
              <p:cNvPr id="7" name="Group 1785"/>
              <p:cNvGrpSpPr>
                <a:grpSpLocks/>
              </p:cNvGrpSpPr>
              <p:nvPr/>
            </p:nvGrpSpPr>
            <p:grpSpPr bwMode="auto">
              <a:xfrm>
                <a:off x="175433" y="1448074"/>
                <a:ext cx="1950020" cy="2626174"/>
                <a:chOff x="427171" y="1462671"/>
                <a:chExt cx="1950020" cy="2626174"/>
              </a:xfrm>
            </p:grpSpPr>
            <p:grpSp>
              <p:nvGrpSpPr>
                <p:cNvPr id="9" name="Group 1788"/>
                <p:cNvGrpSpPr>
                  <a:grpSpLocks/>
                </p:cNvGrpSpPr>
                <p:nvPr/>
              </p:nvGrpSpPr>
              <p:grpSpPr bwMode="auto">
                <a:xfrm>
                  <a:off x="427171" y="3432362"/>
                  <a:ext cx="1950020" cy="656483"/>
                  <a:chOff x="3117000" y="5201142"/>
                  <a:chExt cx="1540987" cy="571850"/>
                </a:xfrm>
              </p:grpSpPr>
              <p:pic>
                <p:nvPicPr>
                  <p:cNvPr id="44346" name="Picture 187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483235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47" name="Picture 187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603278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48" name="Picture 187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959568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49" name="Picture 187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838593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0" name="Picture 187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719683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1" name="Picture 187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17000" y="520659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2" name="Picture 188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366812" y="5201142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3" name="Picture 188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238803" y="520484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4" name="Picture 188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366812" y="5494384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5" name="Picture 188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247191" y="5494384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6" name="Picture 188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27696" y="549438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7" name="Picture 188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489123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8" name="Picture 188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603279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9" name="Picture 188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836716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60" name="Picture 188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070393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61" name="Picture 188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953307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62" name="Picture 189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077428" y="520262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63" name="Picture 189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722139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64" name="Picture 189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189767" y="520485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65" name="Picture 189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556668" y="520747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0" name="Group 1789"/>
                <p:cNvGrpSpPr>
                  <a:grpSpLocks/>
                </p:cNvGrpSpPr>
                <p:nvPr/>
              </p:nvGrpSpPr>
              <p:grpSpPr bwMode="auto">
                <a:xfrm>
                  <a:off x="1931228" y="1464381"/>
                  <a:ext cx="444334" cy="656480"/>
                  <a:chOff x="2860412" y="1723339"/>
                  <a:chExt cx="444334" cy="656480"/>
                </a:xfrm>
              </p:grpSpPr>
              <p:pic>
                <p:nvPicPr>
                  <p:cNvPr id="44340" name="Picture 186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2860412" y="1729600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41" name="Picture 186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76533" y="1723339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42" name="Picture 187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014546" y="1727590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43" name="Picture 187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76533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44" name="Picture 187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025160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45" name="Picture 187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2873947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1" name="Group 1790"/>
                <p:cNvGrpSpPr>
                  <a:grpSpLocks/>
                </p:cNvGrpSpPr>
                <p:nvPr/>
              </p:nvGrpSpPr>
              <p:grpSpPr bwMode="auto">
                <a:xfrm>
                  <a:off x="430096" y="2766340"/>
                  <a:ext cx="1485732" cy="656491"/>
                  <a:chOff x="3117000" y="5201142"/>
                  <a:chExt cx="1174087" cy="571857"/>
                </a:xfrm>
              </p:grpSpPr>
              <p:pic>
                <p:nvPicPr>
                  <p:cNvPr id="44320" name="Picture 184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483235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21" name="Picture 184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603278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22" name="Picture 185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959568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23" name="Picture 185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838593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24" name="Picture 185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719683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38" name="Picture 737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 l="29561" r="29711"/>
                  <a:stretch/>
                </p:blipFill>
                <p:spPr>
                  <a:xfrm>
                    <a:off x="3117000" y="5206600"/>
                    <a:ext cx="101319" cy="278605"/>
                  </a:xfrm>
                  <a:prstGeom prst="rect">
                    <a:avLst/>
                  </a:prstGeom>
                </p:spPr>
              </p:pic>
              <p:pic>
                <p:nvPicPr>
                  <p:cNvPr id="44326" name="Picture 185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366812" y="5201142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27" name="Picture 185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238803" y="520484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28" name="Picture 185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366812" y="549438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29" name="Picture 185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247191" y="5494388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43" name="Picture 742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 l="29561" r="29711"/>
                  <a:stretch/>
                </p:blipFill>
                <p:spPr>
                  <a:xfrm>
                    <a:off x="3127696" y="5494389"/>
                    <a:ext cx="101319" cy="278605"/>
                  </a:xfrm>
                  <a:prstGeom prst="rect">
                    <a:avLst/>
                  </a:prstGeom>
                </p:spPr>
              </p:pic>
              <p:pic>
                <p:nvPicPr>
                  <p:cNvPr id="44331" name="Picture 185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489123" y="549438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32" name="Picture 186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603279" y="549438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33" name="Picture 186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836716" y="549438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34" name="Picture 186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070393" y="549439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35" name="Picture 186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953307" y="549439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36" name="Picture 186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077428" y="520262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37" name="Picture 186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722139" y="549438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38" name="Picture 186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189767" y="520485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39" name="Picture 186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189768" y="5494394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2" name="Group 1791"/>
                <p:cNvGrpSpPr>
                  <a:grpSpLocks/>
                </p:cNvGrpSpPr>
                <p:nvPr/>
              </p:nvGrpSpPr>
              <p:grpSpPr bwMode="auto">
                <a:xfrm>
                  <a:off x="431958" y="2114105"/>
                  <a:ext cx="1936720" cy="1974737"/>
                  <a:chOff x="3117000" y="5201145"/>
                  <a:chExt cx="1530477" cy="1720157"/>
                </a:xfrm>
              </p:grpSpPr>
              <p:pic>
                <p:nvPicPr>
                  <p:cNvPr id="44303" name="Picture 182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483235" y="520659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04" name="Picture 182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603278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05" name="Picture 183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959568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06" name="Picture 183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838593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07" name="Picture 183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719683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21" name="Picture 720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 l="29561" r="29711"/>
                  <a:stretch/>
                </p:blipFill>
                <p:spPr>
                  <a:xfrm>
                    <a:off x="3117000" y="5206600"/>
                    <a:ext cx="101319" cy="278605"/>
                  </a:xfrm>
                  <a:prstGeom prst="rect">
                    <a:avLst/>
                  </a:prstGeom>
                </p:spPr>
              </p:pic>
              <p:pic>
                <p:nvPicPr>
                  <p:cNvPr id="44309" name="Picture 183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366812" y="5201145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10" name="Picture 183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238803" y="520484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11" name="Picture 183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366812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12" name="Picture 183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247191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26" name="Picture 725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 l="29561" r="29711"/>
                  <a:stretch/>
                </p:blipFill>
                <p:spPr>
                  <a:xfrm>
                    <a:off x="3127696" y="5494389"/>
                    <a:ext cx="101319" cy="278605"/>
                  </a:xfrm>
                  <a:prstGeom prst="rect">
                    <a:avLst/>
                  </a:prstGeom>
                </p:spPr>
              </p:pic>
              <p:pic>
                <p:nvPicPr>
                  <p:cNvPr id="44314" name="Picture 184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312481" y="664269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15" name="Picture 184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546158" y="664269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16" name="Picture 184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429071" y="664269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17" name="Picture 184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077428" y="520262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18" name="Picture 184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197904" y="664269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19" name="Picture 184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189767" y="520485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3" name="Group 1792"/>
                <p:cNvGrpSpPr>
                  <a:grpSpLocks/>
                </p:cNvGrpSpPr>
                <p:nvPr/>
              </p:nvGrpSpPr>
              <p:grpSpPr bwMode="auto">
                <a:xfrm>
                  <a:off x="428832" y="1462671"/>
                  <a:ext cx="1485732" cy="656486"/>
                  <a:chOff x="3117000" y="5201148"/>
                  <a:chExt cx="1174087" cy="571854"/>
                </a:xfrm>
              </p:grpSpPr>
              <p:pic>
                <p:nvPicPr>
                  <p:cNvPr id="44283" name="Picture 180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483235" y="5206605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84" name="Picture 180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603279" y="520660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85" name="Picture 181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959569" y="520660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86" name="Picture 181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838594" y="520660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87" name="Picture 181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719684" y="520660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01" name="Picture 700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 l="29561" r="29711"/>
                  <a:stretch/>
                </p:blipFill>
                <p:spPr>
                  <a:xfrm>
                    <a:off x="3117000" y="5206600"/>
                    <a:ext cx="101319" cy="278605"/>
                  </a:xfrm>
                  <a:prstGeom prst="rect">
                    <a:avLst/>
                  </a:prstGeom>
                </p:spPr>
              </p:pic>
              <p:pic>
                <p:nvPicPr>
                  <p:cNvPr id="44289" name="Picture 181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366813" y="5201148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90" name="Picture 181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238804" y="5204854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91" name="Picture 181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366813" y="5494395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92" name="Picture 181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247192" y="549439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06" name="Picture 705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 l="29561" r="29711"/>
                  <a:stretch/>
                </p:blipFill>
                <p:spPr>
                  <a:xfrm>
                    <a:off x="3127696" y="5494389"/>
                    <a:ext cx="101319" cy="278605"/>
                  </a:xfrm>
                  <a:prstGeom prst="rect">
                    <a:avLst/>
                  </a:prstGeom>
                </p:spPr>
              </p:pic>
              <p:pic>
                <p:nvPicPr>
                  <p:cNvPr id="44294" name="Picture 181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489123" y="549438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95" name="Picture 182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603279" y="549439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96" name="Picture 182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836716" y="549438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97" name="Picture 182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070393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98" name="Picture 182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953307" y="549439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99" name="Picture 182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077429" y="5202631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00" name="Picture 182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722140" y="549438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01" name="Picture 182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189768" y="520485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02" name="Picture 182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189768" y="5494391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5" name="Group 1793"/>
                <p:cNvGrpSpPr>
                  <a:grpSpLocks/>
                </p:cNvGrpSpPr>
                <p:nvPr/>
              </p:nvGrpSpPr>
              <p:grpSpPr bwMode="auto">
                <a:xfrm>
                  <a:off x="1932255" y="2115807"/>
                  <a:ext cx="444334" cy="656480"/>
                  <a:chOff x="2860412" y="1723339"/>
                  <a:chExt cx="444334" cy="656480"/>
                </a:xfrm>
              </p:grpSpPr>
              <p:pic>
                <p:nvPicPr>
                  <p:cNvPr id="44278" name="Picture 180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2860412" y="1729600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79" name="Picture 180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76533" y="1723339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80" name="Picture 180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014546" y="1727590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81" name="Picture 180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76533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82" name="Picture 180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025160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6" name="Group 1794"/>
                <p:cNvGrpSpPr>
                  <a:grpSpLocks/>
                </p:cNvGrpSpPr>
                <p:nvPr/>
              </p:nvGrpSpPr>
              <p:grpSpPr bwMode="auto">
                <a:xfrm>
                  <a:off x="1931991" y="2772601"/>
                  <a:ext cx="444334" cy="656480"/>
                  <a:chOff x="2860412" y="1723339"/>
                  <a:chExt cx="444334" cy="656480"/>
                </a:xfrm>
              </p:grpSpPr>
              <p:pic>
                <p:nvPicPr>
                  <p:cNvPr id="44272" name="Picture 179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2860412" y="1729600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73" name="Picture 179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76533" y="1723339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74" name="Picture 179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014546" y="1727590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75" name="Picture 179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76533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76" name="Picture 180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025160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77" name="Picture 180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2873947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44263" name="Picture 1786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9561" r="29710"/>
              <a:stretch>
                <a:fillRect/>
              </a:stretch>
            </p:blipFill>
            <p:spPr bwMode="auto">
              <a:xfrm>
                <a:off x="1844443" y="3419466"/>
                <a:ext cx="128213" cy="319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64" name="Picture 1787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9561" r="29710"/>
              <a:stretch>
                <a:fillRect/>
              </a:stretch>
            </p:blipFill>
            <p:spPr bwMode="auto">
              <a:xfrm>
                <a:off x="1693113" y="3424025"/>
                <a:ext cx="128213" cy="319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261" name="TextBox 1351"/>
            <p:cNvSpPr txBox="1">
              <a:spLocks noChangeArrowheads="1"/>
            </p:cNvSpPr>
            <p:nvPr/>
          </p:nvSpPr>
          <p:spPr bwMode="auto">
            <a:xfrm>
              <a:off x="4210475" y="2156622"/>
              <a:ext cx="13469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2E2E2E"/>
                  </a:solidFill>
                  <a:latin typeface="Arial Black" charset="0"/>
                </a:rPr>
                <a:t>6%</a:t>
              </a: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3503613" y="4095750"/>
            <a:ext cx="1949450" cy="2627313"/>
            <a:chOff x="3504089" y="4096424"/>
            <a:chExt cx="1949450" cy="2627312"/>
          </a:xfrm>
        </p:grpSpPr>
        <p:pic>
          <p:nvPicPr>
            <p:cNvPr id="44153" name="Picture 2471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561" r="29710"/>
            <a:stretch>
              <a:fillRect/>
            </a:stretch>
          </p:blipFill>
          <p:spPr bwMode="auto">
            <a:xfrm>
              <a:off x="4424477" y="6078181"/>
              <a:ext cx="127000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885"/>
            <p:cNvGrpSpPr>
              <a:grpSpLocks/>
            </p:cNvGrpSpPr>
            <p:nvPr/>
          </p:nvGrpSpPr>
          <p:grpSpPr bwMode="auto">
            <a:xfrm>
              <a:off x="3504089" y="4096424"/>
              <a:ext cx="1949450" cy="2627312"/>
              <a:chOff x="3504089" y="4096424"/>
              <a:chExt cx="1949450" cy="2627312"/>
            </a:xfrm>
          </p:grpSpPr>
          <p:grpSp>
            <p:nvGrpSpPr>
              <p:cNvPr id="19" name="Group 1340"/>
              <p:cNvGrpSpPr>
                <a:grpSpLocks/>
              </p:cNvGrpSpPr>
              <p:nvPr/>
            </p:nvGrpSpPr>
            <p:grpSpPr bwMode="auto">
              <a:xfrm>
                <a:off x="3504089" y="4096424"/>
                <a:ext cx="1949450" cy="2627312"/>
                <a:chOff x="175433" y="1448074"/>
                <a:chExt cx="1950020" cy="2626174"/>
              </a:xfrm>
            </p:grpSpPr>
            <p:grpSp>
              <p:nvGrpSpPr>
                <p:cNvPr id="20" name="Group 1341"/>
                <p:cNvGrpSpPr>
                  <a:grpSpLocks/>
                </p:cNvGrpSpPr>
                <p:nvPr/>
              </p:nvGrpSpPr>
              <p:grpSpPr bwMode="auto">
                <a:xfrm>
                  <a:off x="175433" y="1448074"/>
                  <a:ext cx="1950020" cy="2626174"/>
                  <a:chOff x="427171" y="1462671"/>
                  <a:chExt cx="1950020" cy="2626174"/>
                </a:xfrm>
              </p:grpSpPr>
              <p:grpSp>
                <p:nvGrpSpPr>
                  <p:cNvPr id="21" name="Group 1344"/>
                  <p:cNvGrpSpPr>
                    <a:grpSpLocks/>
                  </p:cNvGrpSpPr>
                  <p:nvPr/>
                </p:nvGrpSpPr>
                <p:grpSpPr bwMode="auto">
                  <a:xfrm>
                    <a:off x="427171" y="3432362"/>
                    <a:ext cx="1950020" cy="656483"/>
                    <a:chOff x="3117000" y="5201142"/>
                    <a:chExt cx="1540987" cy="571850"/>
                  </a:xfrm>
                </p:grpSpPr>
                <p:pic>
                  <p:nvPicPr>
                    <p:cNvPr id="973" name="Picture 972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483235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74" name="Picture 97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603278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243" name="Picture 143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956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76" name="Picture 975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719683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77" name="Picture 976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17000" y="520659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78" name="Picture 977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366812" y="5201142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79" name="Picture 978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38803" y="520484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80" name="Picture 97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366812" y="5494384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81" name="Picture 980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47191" y="5494384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82" name="Picture 981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27696" y="549438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83" name="Picture 982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489123" y="549438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84" name="Picture 98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603279" y="549438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253" name="Picture 144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836716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54" name="Picture 144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0393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55" name="Picture 144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3307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56" name="Picture 144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7428" y="520262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89" name="Picture 988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722139" y="549438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258" name="Picture 144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7" y="520485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59" name="Picture 144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556668" y="520747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2" name="Group 1345"/>
                  <p:cNvGrpSpPr>
                    <a:grpSpLocks/>
                  </p:cNvGrpSpPr>
                  <p:nvPr/>
                </p:nvGrpSpPr>
                <p:grpSpPr bwMode="auto">
                  <a:xfrm>
                    <a:off x="1931228" y="1464381"/>
                    <a:ext cx="444334" cy="656480"/>
                    <a:chOff x="2860412" y="1723339"/>
                    <a:chExt cx="444334" cy="656480"/>
                  </a:xfrm>
                </p:grpSpPr>
                <p:pic>
                  <p:nvPicPr>
                    <p:cNvPr id="44235" name="Picture 142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2860412" y="1729600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36" name="Picture 142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176533" y="1723339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37" name="Picture 142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014546" y="1727590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38" name="Picture 142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176533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39" name="Picture 142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025160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40" name="Picture 142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2873947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3" name="Group 1346"/>
                  <p:cNvGrpSpPr>
                    <a:grpSpLocks/>
                  </p:cNvGrpSpPr>
                  <p:nvPr/>
                </p:nvGrpSpPr>
                <p:grpSpPr bwMode="auto">
                  <a:xfrm>
                    <a:off x="430096" y="2766340"/>
                    <a:ext cx="1485732" cy="656491"/>
                    <a:chOff x="3117000" y="5201142"/>
                    <a:chExt cx="1174087" cy="571857"/>
                  </a:xfrm>
                </p:grpSpPr>
                <p:pic>
                  <p:nvPicPr>
                    <p:cNvPr id="948" name="Picture 947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483235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49" name="Picture 948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603278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218" name="Picture 140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956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51" name="Picture 950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838593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2" name="Picture 951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719683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3" name="Picture 952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17000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4" name="Picture 95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366812" y="5201142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5" name="Picture 954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38803" y="520484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6" name="Picture 955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366812" y="549438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7" name="Picture 956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47191" y="5494388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8" name="Picture 957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27696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9" name="Picture 958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489123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60" name="Picture 95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603279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229" name="Picture 141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0393" y="549439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30" name="Picture 141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3307" y="549439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31" name="Picture 142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7428" y="520262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64" name="Picture 96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722139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233" name="Picture 142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7" y="520485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34" name="Picture 142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8" y="5494394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4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431958" y="2114105"/>
                    <a:ext cx="1936720" cy="1974737"/>
                    <a:chOff x="3117000" y="5201145"/>
                    <a:chExt cx="1530477" cy="1720157"/>
                  </a:xfrm>
                </p:grpSpPr>
                <p:pic>
                  <p:nvPicPr>
                    <p:cNvPr id="931" name="Picture 930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483235" y="520659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2" name="Picture 931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603278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201" name="Picture 138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956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34" name="Picture 93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838593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5" name="Picture 934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719683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6" name="Picture 935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17000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7" name="Picture 936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366812" y="5201145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8" name="Picture 937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38803" y="520484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9" name="Picture 938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366812" y="549438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40" name="Picture 93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47191" y="549438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41" name="Picture 940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27696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210" name="Picture 139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312481" y="664269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11" name="Picture 139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546158" y="664269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12" name="Picture 139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429071" y="664269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13" name="Picture 140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7428" y="520262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14" name="Picture 140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97904" y="664269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15" name="Picture 140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7" y="520485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5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428831" y="1462671"/>
                    <a:ext cx="1485733" cy="656486"/>
                    <a:chOff x="3117000" y="5201148"/>
                    <a:chExt cx="1174088" cy="571854"/>
                  </a:xfrm>
                </p:grpSpPr>
                <p:pic>
                  <p:nvPicPr>
                    <p:cNvPr id="911" name="Picture 910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483236" y="520660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2" name="Picture 911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603279" y="520660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181" name="Picture 136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9569" y="520660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14" name="Picture 91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838594" y="520660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5" name="Picture 914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719684" y="520660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6" name="Picture 915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17000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7" name="Picture 916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366813" y="5201148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8" name="Picture 917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38804" y="5204854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9" name="Picture 918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366813" y="5494395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0" name="Picture 91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47192" y="549439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1" name="Picture 920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27696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2" name="Picture 921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489123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3" name="Picture 922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603279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4" name="Picture 92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836716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193" name="Picture 137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0393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94" name="Picture 137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3307" y="549439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95" name="Picture 138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7429" y="5202631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28" name="Picture 927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722140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197" name="Picture 138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8" y="520485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98" name="Picture 138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9" y="5494392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6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1932255" y="2115807"/>
                    <a:ext cx="444334" cy="656480"/>
                    <a:chOff x="2860412" y="1723339"/>
                    <a:chExt cx="444334" cy="656480"/>
                  </a:xfrm>
                </p:grpSpPr>
                <p:pic>
                  <p:nvPicPr>
                    <p:cNvPr id="44174" name="Picture 135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2860412" y="1729600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75" name="Picture 135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176533" y="1723339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76" name="Picture 136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014546" y="1727590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77" name="Picture 136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176533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78" name="Picture 136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025160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7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1931991" y="2772601"/>
                    <a:ext cx="444334" cy="656480"/>
                    <a:chOff x="2860412" y="1723339"/>
                    <a:chExt cx="444334" cy="656480"/>
                  </a:xfrm>
                </p:grpSpPr>
                <p:pic>
                  <p:nvPicPr>
                    <p:cNvPr id="44168" name="Picture 135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2860412" y="1729600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69" name="Picture 135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176533" y="1723339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70" name="Picture 135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014546" y="1727590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71" name="Picture 135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176533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72" name="Picture 135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025160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73" name="Picture 135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2873947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pic>
              <p:nvPicPr>
                <p:cNvPr id="44159" name="Picture 1342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1844443" y="3419466"/>
                  <a:ext cx="128213" cy="319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160" name="Picture 1343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1693113" y="3424025"/>
                  <a:ext cx="128213" cy="319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4156" name="TextBox 1351"/>
              <p:cNvSpPr txBox="1">
                <a:spLocks noChangeArrowheads="1"/>
              </p:cNvSpPr>
              <p:nvPr/>
            </p:nvSpPr>
            <p:spPr bwMode="auto">
              <a:xfrm>
                <a:off x="4101573" y="4978352"/>
                <a:ext cx="10795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800">
                    <a:solidFill>
                      <a:srgbClr val="2E2E2E"/>
                    </a:solidFill>
                    <a:latin typeface="Arial Black" charset="0"/>
                  </a:rPr>
                  <a:t>51%</a:t>
                </a:r>
              </a:p>
            </p:txBody>
          </p:sp>
          <p:pic>
            <p:nvPicPr>
              <p:cNvPr id="44157" name="Picture 1419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9561" r="29710"/>
              <a:stretch>
                <a:fillRect/>
              </a:stretch>
            </p:blipFill>
            <p:spPr bwMode="auto">
              <a:xfrm>
                <a:off x="4427850" y="5745337"/>
                <a:ext cx="127000" cy="319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Group 18"/>
          <p:cNvGrpSpPr>
            <a:grpSpLocks/>
          </p:cNvGrpSpPr>
          <p:nvPr/>
        </p:nvGrpSpPr>
        <p:grpSpPr bwMode="auto">
          <a:xfrm>
            <a:off x="5638800" y="1289050"/>
            <a:ext cx="2014538" cy="2625725"/>
            <a:chOff x="5638966" y="1289238"/>
            <a:chExt cx="2013860" cy="2625725"/>
          </a:xfrm>
        </p:grpSpPr>
        <p:pic>
          <p:nvPicPr>
            <p:cNvPr id="44046" name="Picture 2339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561" r="29710"/>
            <a:stretch>
              <a:fillRect/>
            </a:stretch>
          </p:blipFill>
          <p:spPr bwMode="auto">
            <a:xfrm>
              <a:off x="7306902" y="3266194"/>
              <a:ext cx="128176" cy="31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992"/>
            <p:cNvGrpSpPr>
              <a:grpSpLocks/>
            </p:cNvGrpSpPr>
            <p:nvPr/>
          </p:nvGrpSpPr>
          <p:grpSpPr bwMode="auto">
            <a:xfrm>
              <a:off x="5638966" y="1289238"/>
              <a:ext cx="2013860" cy="2625725"/>
              <a:chOff x="5638966" y="1289238"/>
              <a:chExt cx="2013860" cy="2625725"/>
            </a:xfrm>
          </p:grpSpPr>
          <p:grpSp>
            <p:nvGrpSpPr>
              <p:cNvPr id="30" name="Group 2347"/>
              <p:cNvGrpSpPr>
                <a:grpSpLocks/>
              </p:cNvGrpSpPr>
              <p:nvPr/>
            </p:nvGrpSpPr>
            <p:grpSpPr bwMode="auto">
              <a:xfrm>
                <a:off x="7143346" y="2598944"/>
                <a:ext cx="444204" cy="656368"/>
                <a:chOff x="2860412" y="1723339"/>
                <a:chExt cx="444334" cy="656480"/>
              </a:xfrm>
            </p:grpSpPr>
            <p:pic>
              <p:nvPicPr>
                <p:cNvPr id="44147" name="Picture 2349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2860412" y="1729600"/>
                  <a:ext cx="128213" cy="319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148" name="Picture 2350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3176533" y="1723339"/>
                  <a:ext cx="128213" cy="319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149" name="Picture 2351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3014546" y="1727590"/>
                  <a:ext cx="128213" cy="319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150" name="Picture 2352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3176533" y="2059981"/>
                  <a:ext cx="128213" cy="319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151" name="Picture 2353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3025160" y="2059981"/>
                  <a:ext cx="128213" cy="319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152" name="Picture 2354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2873947" y="2059981"/>
                  <a:ext cx="128213" cy="319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1" name="Group 994"/>
              <p:cNvGrpSpPr>
                <a:grpSpLocks/>
              </p:cNvGrpSpPr>
              <p:nvPr/>
            </p:nvGrpSpPr>
            <p:grpSpPr bwMode="auto">
              <a:xfrm>
                <a:off x="5638966" y="1289238"/>
                <a:ext cx="2013860" cy="2625725"/>
                <a:chOff x="5638966" y="1289238"/>
                <a:chExt cx="2013860" cy="2625725"/>
              </a:xfrm>
            </p:grpSpPr>
            <p:grpSp>
              <p:nvGrpSpPr>
                <p:cNvPr id="736" name="Group 2346"/>
                <p:cNvGrpSpPr>
                  <a:grpSpLocks/>
                </p:cNvGrpSpPr>
                <p:nvPr/>
              </p:nvGrpSpPr>
              <p:grpSpPr bwMode="auto">
                <a:xfrm>
                  <a:off x="7143610" y="1942262"/>
                  <a:ext cx="444204" cy="656368"/>
                  <a:chOff x="2860412" y="1723339"/>
                  <a:chExt cx="444334" cy="656480"/>
                </a:xfrm>
              </p:grpSpPr>
              <p:pic>
                <p:nvPicPr>
                  <p:cNvPr id="44142" name="Picture 235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2860412" y="1729600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143" name="Picture 235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76533" y="1723339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144" name="Picture 235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014546" y="1727590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145" name="Picture 235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76533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146" name="Picture 235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025160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737" name="Group 996"/>
                <p:cNvGrpSpPr>
                  <a:grpSpLocks/>
                </p:cNvGrpSpPr>
                <p:nvPr/>
              </p:nvGrpSpPr>
              <p:grpSpPr bwMode="auto">
                <a:xfrm>
                  <a:off x="5638966" y="1289238"/>
                  <a:ext cx="2013860" cy="2625725"/>
                  <a:chOff x="5638966" y="1289238"/>
                  <a:chExt cx="2013860" cy="2625725"/>
                </a:xfrm>
              </p:grpSpPr>
              <p:grpSp>
                <p:nvGrpSpPr>
                  <p:cNvPr id="739" name="Group 2341"/>
                  <p:cNvGrpSpPr>
                    <a:grpSpLocks/>
                  </p:cNvGrpSpPr>
                  <p:nvPr/>
                </p:nvGrpSpPr>
                <p:grpSpPr bwMode="auto">
                  <a:xfrm>
                    <a:off x="5638966" y="3258592"/>
                    <a:ext cx="1949450" cy="656371"/>
                    <a:chOff x="3117000" y="5201142"/>
                    <a:chExt cx="1540987" cy="571850"/>
                  </a:xfrm>
                </p:grpSpPr>
                <p:pic>
                  <p:nvPicPr>
                    <p:cNvPr id="44123" name="Picture 242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483235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24" name="Picture 242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60327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25" name="Picture 242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956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26" name="Picture 243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838593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27" name="Picture 243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719683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4" name="Picture 107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17000" y="520659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129" name="Picture 243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366812" y="5201142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30" name="Picture 243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366812" y="5494384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31" name="Picture 243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247191" y="5494384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8" name="Picture 1077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27696" y="549438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133" name="Picture 243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489123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34" name="Picture 243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603279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35" name="Picture 244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836716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36" name="Picture 244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0393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37" name="Picture 244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3307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38" name="Picture 244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7428" y="520262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39" name="Picture 244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722139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40" name="Picture 244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7" y="520485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41" name="Picture 244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556668" y="520747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740" name="Group 2342"/>
                  <p:cNvGrpSpPr>
                    <a:grpSpLocks/>
                  </p:cNvGrpSpPr>
                  <p:nvPr/>
                </p:nvGrpSpPr>
                <p:grpSpPr bwMode="auto">
                  <a:xfrm>
                    <a:off x="7142583" y="1290948"/>
                    <a:ext cx="444204" cy="656368"/>
                    <a:chOff x="2860412" y="1723339"/>
                    <a:chExt cx="444334" cy="656480"/>
                  </a:xfrm>
                </p:grpSpPr>
                <p:pic>
                  <p:nvPicPr>
                    <p:cNvPr id="44117" name="Picture 242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2860412" y="1729600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18" name="Picture 242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176533" y="1723339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19" name="Picture 242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014546" y="1727590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20" name="Picture 242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176533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21" name="Picture 242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025160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22" name="Picture 242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2873947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741" name="Group 2343"/>
                  <p:cNvGrpSpPr>
                    <a:grpSpLocks/>
                  </p:cNvGrpSpPr>
                  <p:nvPr/>
                </p:nvGrpSpPr>
                <p:grpSpPr bwMode="auto">
                  <a:xfrm>
                    <a:off x="5641890" y="2592687"/>
                    <a:ext cx="1485298" cy="990625"/>
                    <a:chOff x="3117000" y="5201142"/>
                    <a:chExt cx="1174087" cy="863062"/>
                  </a:xfrm>
                </p:grpSpPr>
                <p:pic>
                  <p:nvPicPr>
                    <p:cNvPr id="44096" name="Picture 240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483235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97" name="Picture 240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60327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98" name="Picture 240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956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99" name="Picture 240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838593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00" name="Picture 240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719683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47" name="Picture 1046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17000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102" name="Picture 240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366812" y="5201142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03" name="Picture 240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366812" y="549438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50" name="Picture 104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27696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105" name="Picture 241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489123" y="549438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06" name="Picture 241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603279" y="549438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07" name="Picture 241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836716" y="549438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08" name="Picture 241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0393" y="549439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09" name="Picture 241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3307" y="549439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10" name="Picture 241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7428" y="520262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11" name="Picture 241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722139" y="549438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12" name="Picture 241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7" y="520485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13" name="Picture 242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8" y="5494394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0" name="Picture 105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43766" y="5207771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61" name="Picture 1060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40275" y="549267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62" name="Picture 1061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36784" y="5785599"/>
                      <a:ext cx="101319" cy="27860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42" name="Group 2344"/>
                  <p:cNvGrpSpPr>
                    <a:grpSpLocks/>
                  </p:cNvGrpSpPr>
                  <p:nvPr/>
                </p:nvGrpSpPr>
                <p:grpSpPr bwMode="auto">
                  <a:xfrm>
                    <a:off x="5643752" y="1940561"/>
                    <a:ext cx="1936154" cy="1974399"/>
                    <a:chOff x="3117000" y="5201145"/>
                    <a:chExt cx="1530477" cy="1720157"/>
                  </a:xfrm>
                </p:grpSpPr>
                <p:pic>
                  <p:nvPicPr>
                    <p:cNvPr id="44079" name="Picture 238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483235" y="520659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80" name="Picture 238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60327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81" name="Picture 238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956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82" name="Picture 238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838593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83" name="Picture 238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719683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30" name="Picture 102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17000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085" name="Picture 238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366812" y="5201145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32" name="Picture 1031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38803" y="520484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087" name="Picture 238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366812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34" name="Picture 103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47191" y="549438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35" name="Picture 1034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27696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090" name="Picture 239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312481" y="664269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91" name="Picture 239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546158" y="664269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92" name="Picture 239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429071" y="664269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93" name="Picture 239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7428" y="520262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94" name="Picture 239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97904" y="664269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95" name="Picture 239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7" y="520485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744" name="Group 2345"/>
                  <p:cNvGrpSpPr>
                    <a:grpSpLocks/>
                  </p:cNvGrpSpPr>
                  <p:nvPr/>
                </p:nvGrpSpPr>
                <p:grpSpPr bwMode="auto">
                  <a:xfrm>
                    <a:off x="5640626" y="1289238"/>
                    <a:ext cx="1485299" cy="656374"/>
                    <a:chOff x="3117000" y="5201148"/>
                    <a:chExt cx="1174088" cy="571854"/>
                  </a:xfrm>
                </p:grpSpPr>
                <p:pic>
                  <p:nvPicPr>
                    <p:cNvPr id="44059" name="Picture 236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483236" y="520660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60" name="Picture 236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603279" y="520660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61" name="Picture 236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9569" y="520660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62" name="Picture 236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838594" y="520660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63" name="Picture 236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719684" y="520660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10" name="Picture 100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17000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065" name="Picture 236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366813" y="5201148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12" name="Picture 1011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38804" y="5204854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067" name="Picture 236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366813" y="5494395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14" name="Picture 101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47192" y="549439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5" name="Picture 1014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27696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070" name="Picture 237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489123" y="549438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71" name="Picture 237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603279" y="549438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72" name="Picture 237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836716" y="549438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73" name="Picture 237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0393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74" name="Picture 237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3307" y="549439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75" name="Picture 237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7429" y="5202631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76" name="Picture 237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722140" y="549438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77" name="Picture 237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8" y="520485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78" name="Picture 238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9" y="5494392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44058" name="TextBox 2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84907" y="2152087"/>
                    <a:ext cx="1467919" cy="5231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9pPr>
                  </a:lstStyle>
                  <a:p>
                    <a:pPr eaLnBrk="1" hangingPunct="1"/>
                    <a:r>
                      <a:rPr lang="en-US" sz="2800">
                        <a:solidFill>
                          <a:srgbClr val="2E2E2E"/>
                        </a:solidFill>
                        <a:latin typeface="Arial Black" charset="0"/>
                      </a:rPr>
                      <a:t>15%</a:t>
                    </a:r>
                  </a:p>
                </p:txBody>
              </p:sp>
            </p:grpSp>
            <p:pic>
              <p:nvPicPr>
                <p:cNvPr id="44052" name="Picture 2340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7156202" y="3264851"/>
                  <a:ext cx="128176" cy="3197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341" name="Oval 340"/>
          <p:cNvSpPr>
            <a:spLocks noChangeArrowheads="1"/>
          </p:cNvSpPr>
          <p:nvPr/>
        </p:nvSpPr>
        <p:spPr bwMode="auto">
          <a:xfrm>
            <a:off x="5445125" y="1095375"/>
            <a:ext cx="2408238" cy="3011488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2" name="Oval 341"/>
          <p:cNvSpPr>
            <a:spLocks noChangeArrowheads="1"/>
          </p:cNvSpPr>
          <p:nvPr/>
        </p:nvSpPr>
        <p:spPr bwMode="auto">
          <a:xfrm>
            <a:off x="3230563" y="3846513"/>
            <a:ext cx="2409825" cy="3011487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06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1" grpId="0" animBg="1"/>
      <p:bldP spid="3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68363" y="1227138"/>
            <a:ext cx="6889750" cy="5594350"/>
            <a:chOff x="849187" y="1227811"/>
            <a:chExt cx="6908604" cy="559435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336353" y="1227811"/>
              <a:ext cx="6421438" cy="5594350"/>
              <a:chOff x="1336353" y="1227811"/>
              <a:chExt cx="6421438" cy="5594350"/>
            </a:xfrm>
          </p:grpSpPr>
          <p:sp>
            <p:nvSpPr>
              <p:cNvPr id="118" name="Rectangle 117"/>
              <p:cNvSpPr>
                <a:spLocks noChangeArrowheads="1"/>
              </p:cNvSpPr>
              <p:nvPr/>
            </p:nvSpPr>
            <p:spPr bwMode="auto">
              <a:xfrm>
                <a:off x="1336292" y="1227811"/>
                <a:ext cx="2238133" cy="5594350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Rectangle 123"/>
              <p:cNvSpPr>
                <a:spLocks noChangeArrowheads="1"/>
              </p:cNvSpPr>
              <p:nvPr/>
            </p:nvSpPr>
            <p:spPr bwMode="auto">
              <a:xfrm>
                <a:off x="3485281" y="1227811"/>
                <a:ext cx="2241317" cy="5594350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tangle 126"/>
              <p:cNvSpPr>
                <a:spLocks noChangeArrowheads="1"/>
              </p:cNvSpPr>
              <p:nvPr/>
            </p:nvSpPr>
            <p:spPr bwMode="auto">
              <a:xfrm>
                <a:off x="5519658" y="1227811"/>
                <a:ext cx="2238133" cy="5594350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2E2E2E"/>
                  </a:solidFill>
                  <a:ea typeface="MS PGothic" pitchFamily="34" charset="-128"/>
                </a:endParaRPr>
              </a:p>
              <a:p>
                <a:pPr algn="ctr">
                  <a:defRPr/>
                </a:pPr>
                <a:endParaRPr lang="en-US">
                  <a:solidFill>
                    <a:srgbClr val="2E2E2E"/>
                  </a:solidFill>
                  <a:ea typeface="MS PGothic" pitchFamily="34" charset="-128"/>
                </a:endParaRPr>
              </a:p>
              <a:p>
                <a:pPr algn="ctr">
                  <a:defRPr/>
                </a:pPr>
                <a:endParaRPr lang="en-US">
                  <a:solidFill>
                    <a:srgbClr val="2E2E2E"/>
                  </a:solidFill>
                  <a:ea typeface="MS PGothic" pitchFamily="34" charset="-128"/>
                </a:endParaRPr>
              </a:p>
              <a:p>
                <a:pPr algn="ctr">
                  <a:defRPr/>
                </a:pPr>
                <a:endParaRPr lang="en-US">
                  <a:solidFill>
                    <a:srgbClr val="2E2E2E"/>
                  </a:solidFill>
                  <a:ea typeface="MS PGothic" pitchFamily="34" charset="-128"/>
                </a:endParaRPr>
              </a:p>
              <a:p>
                <a:pPr algn="ctr">
                  <a:defRPr/>
                </a:pPr>
                <a:endParaRPr lang="en-US">
                  <a:solidFill>
                    <a:srgbClr val="2E2E2E"/>
                  </a:solidFill>
                  <a:ea typeface="MS PGothic" pitchFamily="34" charset="-128"/>
                </a:endParaRPr>
              </a:p>
              <a:p>
                <a:pPr algn="ctr">
                  <a:defRPr/>
                </a:pPr>
                <a:endParaRPr lang="en-US">
                  <a:solidFill>
                    <a:srgbClr val="2E2E2E"/>
                  </a:solidFill>
                  <a:ea typeface="MS PGothic" pitchFamily="34" charset="-128"/>
                </a:endParaRPr>
              </a:p>
              <a:p>
                <a:pPr algn="ctr">
                  <a:defRPr/>
                </a:pPr>
                <a:endParaRPr lang="en-US">
                  <a:solidFill>
                    <a:srgbClr val="2E2E2E"/>
                  </a:solidFill>
                  <a:ea typeface="MS PGothic" pitchFamily="34" charset="-128"/>
                </a:endParaRPr>
              </a:p>
              <a:p>
                <a:pPr algn="ctr">
                  <a:defRPr/>
                </a:pPr>
                <a:endParaRPr lang="en-US" sz="3600">
                  <a:solidFill>
                    <a:srgbClr val="2E2E2E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44367" name="TextBox 3"/>
            <p:cNvSpPr txBox="1">
              <a:spLocks noChangeArrowheads="1"/>
            </p:cNvSpPr>
            <p:nvPr/>
          </p:nvSpPr>
          <p:spPr bwMode="auto">
            <a:xfrm rot="-5400000">
              <a:off x="-154320" y="2393050"/>
              <a:ext cx="2408264" cy="401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2E2E2E"/>
                  </a:solidFill>
                  <a:latin typeface="Gill Sans MT" charset="0"/>
                </a:rPr>
                <a:t>Traditional Sequence</a:t>
              </a:r>
            </a:p>
          </p:txBody>
        </p:sp>
        <p:sp>
          <p:nvSpPr>
            <p:cNvPr id="44368" name="TextBox 897"/>
            <p:cNvSpPr txBox="1">
              <a:spLocks noChangeArrowheads="1"/>
            </p:cNvSpPr>
            <p:nvPr/>
          </p:nvSpPr>
          <p:spPr bwMode="auto">
            <a:xfrm rot="16200000">
              <a:off x="238455" y="5033712"/>
              <a:ext cx="1662397" cy="43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200" dirty="0" err="1" smtClean="0">
                  <a:solidFill>
                    <a:srgbClr val="2E2E2E"/>
                  </a:solidFill>
                  <a:latin typeface="Gill Sans MT" charset="0"/>
                </a:rPr>
                <a:t>Quanttway</a:t>
              </a:r>
              <a:r>
                <a:rPr lang="en-US" sz="2200" dirty="0" smtClean="0">
                  <a:solidFill>
                    <a:srgbClr val="2E2E2E"/>
                  </a:solidFill>
                  <a:latin typeface="Gill Sans MT" charset="0"/>
                </a:rPr>
                <a:t> 1</a:t>
              </a:r>
              <a:endParaRPr lang="en-US" sz="2200" dirty="0">
                <a:solidFill>
                  <a:srgbClr val="2E2E2E"/>
                </a:solidFill>
                <a:latin typeface="Gill Sans MT" charset="0"/>
              </a:endParaRPr>
            </a:p>
          </p:txBody>
        </p:sp>
        <p:pic>
          <p:nvPicPr>
            <p:cNvPr id="44369" name="Picture 5" descr="peeps cop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244" y="1315591"/>
              <a:ext cx="1950590" cy="263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370" name="Picture 661" descr="peeps cop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244" y="4109973"/>
              <a:ext cx="1950590" cy="263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52400" y="203450"/>
            <a:ext cx="899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000" smtClean="0">
                <a:solidFill>
                  <a:srgbClr val="294A92">
                    <a:lumMod val="75000"/>
                  </a:srgbClr>
                </a:solidFill>
                <a:latin typeface="Gill Sans MT" charset="0"/>
              </a:rPr>
              <a:t>Quantway 1:  </a:t>
            </a:r>
            <a:r>
              <a:rPr lang="en-US" sz="3000" dirty="0" smtClean="0">
                <a:solidFill>
                  <a:srgbClr val="294A92">
                    <a:lumMod val="75000"/>
                  </a:srgbClr>
                </a:solidFill>
                <a:latin typeface="Gill Sans MT" charset="0"/>
              </a:rPr>
              <a:t>Time </a:t>
            </a:r>
            <a:r>
              <a:rPr lang="en-US" sz="3000" dirty="0">
                <a:solidFill>
                  <a:srgbClr val="294A92">
                    <a:lumMod val="75000"/>
                  </a:srgbClr>
                </a:solidFill>
                <a:latin typeface="Gill Sans MT" charset="0"/>
              </a:rPr>
              <a:t>to </a:t>
            </a:r>
            <a:r>
              <a:rPr lang="en-US" sz="3000" dirty="0" smtClean="0">
                <a:solidFill>
                  <a:srgbClr val="294A92">
                    <a:lumMod val="75000"/>
                  </a:srgbClr>
                </a:solidFill>
                <a:latin typeface="Gill Sans MT" charset="0"/>
              </a:rPr>
              <a:t>Complete Developmental Sequence</a:t>
            </a:r>
            <a:endParaRPr lang="en-US" sz="3000" dirty="0">
              <a:solidFill>
                <a:srgbClr val="294A92">
                  <a:lumMod val="75000"/>
                </a:srgbClr>
              </a:solidFill>
              <a:latin typeface="Gill Sans MT" charset="0"/>
            </a:endParaRPr>
          </a:p>
        </p:txBody>
      </p:sp>
      <p:sp>
        <p:nvSpPr>
          <p:cNvPr id="44035" name="TextBox 9"/>
          <p:cNvSpPr txBox="1">
            <a:spLocks noChangeArrowheads="1"/>
          </p:cNvSpPr>
          <p:nvPr/>
        </p:nvSpPr>
        <p:spPr bwMode="auto">
          <a:xfrm>
            <a:off x="4141788" y="855663"/>
            <a:ext cx="9382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2E2E2E"/>
                </a:solidFill>
              </a:rPr>
              <a:t>1 </a:t>
            </a:r>
            <a:r>
              <a:rPr lang="en-US" sz="1800" dirty="0" smtClean="0">
                <a:solidFill>
                  <a:srgbClr val="2E2E2E"/>
                </a:solidFill>
              </a:rPr>
              <a:t>Term</a:t>
            </a:r>
            <a:endParaRPr lang="en-US" sz="1800" dirty="0">
              <a:solidFill>
                <a:srgbClr val="2E2E2E"/>
              </a:solidFill>
            </a:endParaRPr>
          </a:p>
        </p:txBody>
      </p:sp>
      <p:sp>
        <p:nvSpPr>
          <p:cNvPr id="44036" name="TextBox 11"/>
          <p:cNvSpPr txBox="1">
            <a:spLocks noChangeArrowheads="1"/>
          </p:cNvSpPr>
          <p:nvPr/>
        </p:nvSpPr>
        <p:spPr bwMode="auto">
          <a:xfrm>
            <a:off x="6278563" y="844550"/>
            <a:ext cx="938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2E2E2E"/>
                </a:solidFill>
              </a:rPr>
              <a:t>2 </a:t>
            </a:r>
            <a:r>
              <a:rPr lang="en-US" sz="1800" dirty="0" smtClean="0">
                <a:solidFill>
                  <a:srgbClr val="2E2E2E"/>
                </a:solidFill>
              </a:rPr>
              <a:t>Terms</a:t>
            </a:r>
            <a:endParaRPr lang="en-US" sz="1800" dirty="0">
              <a:solidFill>
                <a:srgbClr val="2E2E2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0300" y="2312988"/>
            <a:ext cx="141288" cy="4429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886200" y="2206625"/>
            <a:ext cx="179388" cy="442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118" idx="1"/>
            <a:endCxn id="127" idx="3"/>
          </p:cNvCxnSpPr>
          <p:nvPr/>
        </p:nvCxnSpPr>
        <p:spPr>
          <a:xfrm>
            <a:off x="1355725" y="4024313"/>
            <a:ext cx="6402388" cy="0"/>
          </a:xfrm>
          <a:prstGeom prst="line">
            <a:avLst/>
          </a:prstGeom>
          <a:ln w="571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54663" y="4059238"/>
            <a:ext cx="2238375" cy="286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endParaRPr lang="en-US" sz="3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en-US" sz="3000" b="1" dirty="0" smtClean="0">
                <a:solidFill>
                  <a:srgbClr val="C00000"/>
                </a:solidFill>
                <a:latin typeface="Gill Sans MT" charset="0"/>
              </a:rPr>
              <a:t>Double the </a:t>
            </a:r>
            <a:r>
              <a:rPr lang="en-US" sz="3000" b="1" dirty="0">
                <a:solidFill>
                  <a:srgbClr val="C00000"/>
                </a:solidFill>
                <a:latin typeface="Gill Sans MT" charset="0"/>
              </a:rPr>
              <a:t>success rate in half the time.</a:t>
            </a:r>
          </a:p>
          <a:p>
            <a:pPr algn="ctr" eaLnBrk="1" hangingPunct="1"/>
            <a:endParaRPr lang="en-US" sz="3000" dirty="0">
              <a:solidFill>
                <a:srgbClr val="C00000"/>
              </a:solidFill>
              <a:latin typeface="Gill Sans MT" charset="0"/>
              <a:cs typeface="Arial" charset="0"/>
            </a:endParaRPr>
          </a:p>
        </p:txBody>
      </p:sp>
      <p:grpSp>
        <p:nvGrpSpPr>
          <p:cNvPr id="4" name="Group 670"/>
          <p:cNvGrpSpPr>
            <a:grpSpLocks/>
          </p:cNvGrpSpPr>
          <p:nvPr/>
        </p:nvGrpSpPr>
        <p:grpSpPr bwMode="auto">
          <a:xfrm>
            <a:off x="3527425" y="1279525"/>
            <a:ext cx="2028825" cy="2625725"/>
            <a:chOff x="3527837" y="1279822"/>
            <a:chExt cx="2029548" cy="2625725"/>
          </a:xfrm>
        </p:grpSpPr>
        <p:grpSp>
          <p:nvGrpSpPr>
            <p:cNvPr id="6" name="Group 1784"/>
            <p:cNvGrpSpPr>
              <a:grpSpLocks/>
            </p:cNvGrpSpPr>
            <p:nvPr/>
          </p:nvGrpSpPr>
          <p:grpSpPr bwMode="auto">
            <a:xfrm>
              <a:off x="3527837" y="1279822"/>
              <a:ext cx="1949450" cy="2625725"/>
              <a:chOff x="175433" y="1448074"/>
              <a:chExt cx="1950020" cy="2626174"/>
            </a:xfrm>
          </p:grpSpPr>
          <p:grpSp>
            <p:nvGrpSpPr>
              <p:cNvPr id="7" name="Group 1785"/>
              <p:cNvGrpSpPr>
                <a:grpSpLocks/>
              </p:cNvGrpSpPr>
              <p:nvPr/>
            </p:nvGrpSpPr>
            <p:grpSpPr bwMode="auto">
              <a:xfrm>
                <a:off x="175433" y="1448074"/>
                <a:ext cx="1950020" cy="2626174"/>
                <a:chOff x="427171" y="1462671"/>
                <a:chExt cx="1950020" cy="2626174"/>
              </a:xfrm>
            </p:grpSpPr>
            <p:grpSp>
              <p:nvGrpSpPr>
                <p:cNvPr id="9" name="Group 1788"/>
                <p:cNvGrpSpPr>
                  <a:grpSpLocks/>
                </p:cNvGrpSpPr>
                <p:nvPr/>
              </p:nvGrpSpPr>
              <p:grpSpPr bwMode="auto">
                <a:xfrm>
                  <a:off x="427171" y="3432362"/>
                  <a:ext cx="1950020" cy="656483"/>
                  <a:chOff x="3117000" y="5201142"/>
                  <a:chExt cx="1540987" cy="571850"/>
                </a:xfrm>
              </p:grpSpPr>
              <p:pic>
                <p:nvPicPr>
                  <p:cNvPr id="44346" name="Picture 187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483235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47" name="Picture 187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603278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48" name="Picture 187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959568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49" name="Picture 187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838593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0" name="Picture 187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719683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1" name="Picture 187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17000" y="520659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2" name="Picture 188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366812" y="5201142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3" name="Picture 188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238803" y="520484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4" name="Picture 188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366812" y="5494384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5" name="Picture 188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247191" y="5494384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6" name="Picture 188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27696" y="549438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7" name="Picture 188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489123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8" name="Picture 188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603279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59" name="Picture 188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836716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60" name="Picture 188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070393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61" name="Picture 188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953307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62" name="Picture 189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077428" y="520262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63" name="Picture 189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722139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64" name="Picture 189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189767" y="520485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65" name="Picture 189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556668" y="520747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0" name="Group 1789"/>
                <p:cNvGrpSpPr>
                  <a:grpSpLocks/>
                </p:cNvGrpSpPr>
                <p:nvPr/>
              </p:nvGrpSpPr>
              <p:grpSpPr bwMode="auto">
                <a:xfrm>
                  <a:off x="1931228" y="1464381"/>
                  <a:ext cx="444334" cy="656480"/>
                  <a:chOff x="2860412" y="1723339"/>
                  <a:chExt cx="444334" cy="656480"/>
                </a:xfrm>
              </p:grpSpPr>
              <p:pic>
                <p:nvPicPr>
                  <p:cNvPr id="44340" name="Picture 186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2860412" y="1729600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41" name="Picture 186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76533" y="1723339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42" name="Picture 187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014546" y="1727590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43" name="Picture 187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76533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44" name="Picture 187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025160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45" name="Picture 187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2873947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1" name="Group 1790"/>
                <p:cNvGrpSpPr>
                  <a:grpSpLocks/>
                </p:cNvGrpSpPr>
                <p:nvPr/>
              </p:nvGrpSpPr>
              <p:grpSpPr bwMode="auto">
                <a:xfrm>
                  <a:off x="430096" y="2766340"/>
                  <a:ext cx="1485732" cy="656491"/>
                  <a:chOff x="3117000" y="5201142"/>
                  <a:chExt cx="1174087" cy="571857"/>
                </a:xfrm>
              </p:grpSpPr>
              <p:pic>
                <p:nvPicPr>
                  <p:cNvPr id="44320" name="Picture 184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483235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21" name="Picture 184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603278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22" name="Picture 185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959568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23" name="Picture 185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838593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24" name="Picture 185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719683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38" name="Picture 737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 l="29561" r="29711"/>
                  <a:stretch/>
                </p:blipFill>
                <p:spPr>
                  <a:xfrm>
                    <a:off x="3117000" y="5206600"/>
                    <a:ext cx="101319" cy="278605"/>
                  </a:xfrm>
                  <a:prstGeom prst="rect">
                    <a:avLst/>
                  </a:prstGeom>
                </p:spPr>
              </p:pic>
              <p:pic>
                <p:nvPicPr>
                  <p:cNvPr id="44326" name="Picture 185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366812" y="5201142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27" name="Picture 185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238803" y="520484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28" name="Picture 185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366812" y="549438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29" name="Picture 185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247191" y="5494388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43" name="Picture 742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 l="29561" r="29711"/>
                  <a:stretch/>
                </p:blipFill>
                <p:spPr>
                  <a:xfrm>
                    <a:off x="3127696" y="5494389"/>
                    <a:ext cx="101319" cy="278605"/>
                  </a:xfrm>
                  <a:prstGeom prst="rect">
                    <a:avLst/>
                  </a:prstGeom>
                </p:spPr>
              </p:pic>
              <p:pic>
                <p:nvPicPr>
                  <p:cNvPr id="44331" name="Picture 185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489123" y="549438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32" name="Picture 186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603279" y="549438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33" name="Picture 186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836716" y="549438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34" name="Picture 186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070393" y="549439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35" name="Picture 186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953307" y="549439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36" name="Picture 186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077428" y="520262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37" name="Picture 186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722139" y="549438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38" name="Picture 186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189767" y="520485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39" name="Picture 186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189768" y="5494394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2" name="Group 1791"/>
                <p:cNvGrpSpPr>
                  <a:grpSpLocks/>
                </p:cNvGrpSpPr>
                <p:nvPr/>
              </p:nvGrpSpPr>
              <p:grpSpPr bwMode="auto">
                <a:xfrm>
                  <a:off x="431958" y="2114105"/>
                  <a:ext cx="1936720" cy="1974737"/>
                  <a:chOff x="3117000" y="5201145"/>
                  <a:chExt cx="1530477" cy="1720157"/>
                </a:xfrm>
              </p:grpSpPr>
              <p:pic>
                <p:nvPicPr>
                  <p:cNvPr id="44303" name="Picture 182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483235" y="520659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04" name="Picture 182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603278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05" name="Picture 183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959568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06" name="Picture 183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838593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07" name="Picture 183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719683" y="520660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21" name="Picture 720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 l="29561" r="29711"/>
                  <a:stretch/>
                </p:blipFill>
                <p:spPr>
                  <a:xfrm>
                    <a:off x="3117000" y="5206600"/>
                    <a:ext cx="101319" cy="278605"/>
                  </a:xfrm>
                  <a:prstGeom prst="rect">
                    <a:avLst/>
                  </a:prstGeom>
                </p:spPr>
              </p:pic>
              <p:pic>
                <p:nvPicPr>
                  <p:cNvPr id="44309" name="Picture 183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366812" y="5201145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10" name="Picture 183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238803" y="520484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11" name="Picture 183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366812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12" name="Picture 183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247191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26" name="Picture 725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 l="29561" r="29711"/>
                  <a:stretch/>
                </p:blipFill>
                <p:spPr>
                  <a:xfrm>
                    <a:off x="3127696" y="5494389"/>
                    <a:ext cx="101319" cy="278605"/>
                  </a:xfrm>
                  <a:prstGeom prst="rect">
                    <a:avLst/>
                  </a:prstGeom>
                </p:spPr>
              </p:pic>
              <p:pic>
                <p:nvPicPr>
                  <p:cNvPr id="44314" name="Picture 184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312481" y="664269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15" name="Picture 184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546158" y="664269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16" name="Picture 184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429071" y="664269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17" name="Picture 184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077428" y="520262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18" name="Picture 184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197904" y="664269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19" name="Picture 184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189767" y="520485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3" name="Group 1792"/>
                <p:cNvGrpSpPr>
                  <a:grpSpLocks/>
                </p:cNvGrpSpPr>
                <p:nvPr/>
              </p:nvGrpSpPr>
              <p:grpSpPr bwMode="auto">
                <a:xfrm>
                  <a:off x="428832" y="1462671"/>
                  <a:ext cx="1485732" cy="656486"/>
                  <a:chOff x="3117000" y="5201148"/>
                  <a:chExt cx="1174087" cy="571854"/>
                </a:xfrm>
              </p:grpSpPr>
              <p:pic>
                <p:nvPicPr>
                  <p:cNvPr id="44283" name="Picture 180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483235" y="5206605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84" name="Picture 180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603279" y="520660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85" name="Picture 181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959569" y="520660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86" name="Picture 181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838594" y="520660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87" name="Picture 181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719684" y="5206606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01" name="Picture 700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 l="29561" r="29711"/>
                  <a:stretch/>
                </p:blipFill>
                <p:spPr>
                  <a:xfrm>
                    <a:off x="3117000" y="5206600"/>
                    <a:ext cx="101319" cy="278605"/>
                  </a:xfrm>
                  <a:prstGeom prst="rect">
                    <a:avLst/>
                  </a:prstGeom>
                </p:spPr>
              </p:pic>
              <p:pic>
                <p:nvPicPr>
                  <p:cNvPr id="44289" name="Picture 181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366813" y="5201148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90" name="Picture 181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238804" y="5204854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91" name="Picture 181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366813" y="5494395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92" name="Picture 181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247192" y="549439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06" name="Picture 705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 l="29561" r="29711"/>
                  <a:stretch/>
                </p:blipFill>
                <p:spPr>
                  <a:xfrm>
                    <a:off x="3127696" y="5494389"/>
                    <a:ext cx="101319" cy="278605"/>
                  </a:xfrm>
                  <a:prstGeom prst="rect">
                    <a:avLst/>
                  </a:prstGeom>
                </p:spPr>
              </p:pic>
              <p:pic>
                <p:nvPicPr>
                  <p:cNvPr id="44294" name="Picture 181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489123" y="549438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95" name="Picture 182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603279" y="549439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96" name="Picture 182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836716" y="549438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97" name="Picture 182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070393" y="5494387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98" name="Picture 182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953307" y="549439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99" name="Picture 182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077429" y="5202631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00" name="Picture 182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722140" y="5494389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01" name="Picture 182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189768" y="5204850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302" name="Picture 182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4189768" y="5494391"/>
                    <a:ext cx="101319" cy="2786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5" name="Group 1793"/>
                <p:cNvGrpSpPr>
                  <a:grpSpLocks/>
                </p:cNvGrpSpPr>
                <p:nvPr/>
              </p:nvGrpSpPr>
              <p:grpSpPr bwMode="auto">
                <a:xfrm>
                  <a:off x="1932255" y="2115807"/>
                  <a:ext cx="444334" cy="656480"/>
                  <a:chOff x="2860412" y="1723339"/>
                  <a:chExt cx="444334" cy="656480"/>
                </a:xfrm>
              </p:grpSpPr>
              <p:pic>
                <p:nvPicPr>
                  <p:cNvPr id="44278" name="Picture 1802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2860412" y="1729600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79" name="Picture 180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76533" y="1723339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80" name="Picture 180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014546" y="1727590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81" name="Picture 180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76533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82" name="Picture 180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025160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6" name="Group 1794"/>
                <p:cNvGrpSpPr>
                  <a:grpSpLocks/>
                </p:cNvGrpSpPr>
                <p:nvPr/>
              </p:nvGrpSpPr>
              <p:grpSpPr bwMode="auto">
                <a:xfrm>
                  <a:off x="1931991" y="2772601"/>
                  <a:ext cx="444334" cy="656480"/>
                  <a:chOff x="2860412" y="1723339"/>
                  <a:chExt cx="444334" cy="656480"/>
                </a:xfrm>
              </p:grpSpPr>
              <p:pic>
                <p:nvPicPr>
                  <p:cNvPr id="44272" name="Picture 179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2860412" y="1729600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73" name="Picture 179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76533" y="1723339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74" name="Picture 179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014546" y="1727590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75" name="Picture 179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76533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76" name="Picture 180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025160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277" name="Picture 180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2873947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44263" name="Picture 1786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9561" r="29710"/>
              <a:stretch>
                <a:fillRect/>
              </a:stretch>
            </p:blipFill>
            <p:spPr bwMode="auto">
              <a:xfrm>
                <a:off x="1844443" y="3419466"/>
                <a:ext cx="128213" cy="319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64" name="Picture 1787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9561" r="29710"/>
              <a:stretch>
                <a:fillRect/>
              </a:stretch>
            </p:blipFill>
            <p:spPr bwMode="auto">
              <a:xfrm>
                <a:off x="1693113" y="3424025"/>
                <a:ext cx="128213" cy="319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261" name="TextBox 1351"/>
            <p:cNvSpPr txBox="1">
              <a:spLocks noChangeArrowheads="1"/>
            </p:cNvSpPr>
            <p:nvPr/>
          </p:nvSpPr>
          <p:spPr bwMode="auto">
            <a:xfrm>
              <a:off x="4210475" y="2156622"/>
              <a:ext cx="13469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800" dirty="0" smtClean="0">
                  <a:solidFill>
                    <a:srgbClr val="2E2E2E"/>
                  </a:solidFill>
                  <a:latin typeface="Arial Black" charset="0"/>
                </a:rPr>
                <a:t>21%</a:t>
              </a:r>
              <a:endParaRPr lang="en-US" sz="2800" dirty="0">
                <a:solidFill>
                  <a:srgbClr val="2E2E2E"/>
                </a:solidFill>
                <a:latin typeface="Arial Black" charset="0"/>
              </a:endParaRP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3503613" y="4095750"/>
            <a:ext cx="1949450" cy="2627313"/>
            <a:chOff x="3504089" y="4096424"/>
            <a:chExt cx="1949450" cy="2627312"/>
          </a:xfrm>
        </p:grpSpPr>
        <p:pic>
          <p:nvPicPr>
            <p:cNvPr id="44153" name="Picture 2471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561" r="29710"/>
            <a:stretch>
              <a:fillRect/>
            </a:stretch>
          </p:blipFill>
          <p:spPr bwMode="auto">
            <a:xfrm>
              <a:off x="4424477" y="6078181"/>
              <a:ext cx="127000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885"/>
            <p:cNvGrpSpPr>
              <a:grpSpLocks/>
            </p:cNvGrpSpPr>
            <p:nvPr/>
          </p:nvGrpSpPr>
          <p:grpSpPr bwMode="auto">
            <a:xfrm>
              <a:off x="3504089" y="4096424"/>
              <a:ext cx="1949450" cy="2627312"/>
              <a:chOff x="3504089" y="4096424"/>
              <a:chExt cx="1949450" cy="2627312"/>
            </a:xfrm>
          </p:grpSpPr>
          <p:grpSp>
            <p:nvGrpSpPr>
              <p:cNvPr id="19" name="Group 1340"/>
              <p:cNvGrpSpPr>
                <a:grpSpLocks/>
              </p:cNvGrpSpPr>
              <p:nvPr/>
            </p:nvGrpSpPr>
            <p:grpSpPr bwMode="auto">
              <a:xfrm>
                <a:off x="3504089" y="4096424"/>
                <a:ext cx="1949450" cy="2627312"/>
                <a:chOff x="175433" y="1448074"/>
                <a:chExt cx="1950020" cy="2626174"/>
              </a:xfrm>
            </p:grpSpPr>
            <p:grpSp>
              <p:nvGrpSpPr>
                <p:cNvPr id="20" name="Group 1341"/>
                <p:cNvGrpSpPr>
                  <a:grpSpLocks/>
                </p:cNvGrpSpPr>
                <p:nvPr/>
              </p:nvGrpSpPr>
              <p:grpSpPr bwMode="auto">
                <a:xfrm>
                  <a:off x="175433" y="1448074"/>
                  <a:ext cx="1950020" cy="2626174"/>
                  <a:chOff x="427171" y="1462671"/>
                  <a:chExt cx="1950020" cy="2626174"/>
                </a:xfrm>
              </p:grpSpPr>
              <p:grpSp>
                <p:nvGrpSpPr>
                  <p:cNvPr id="21" name="Group 1344"/>
                  <p:cNvGrpSpPr>
                    <a:grpSpLocks/>
                  </p:cNvGrpSpPr>
                  <p:nvPr/>
                </p:nvGrpSpPr>
                <p:grpSpPr bwMode="auto">
                  <a:xfrm>
                    <a:off x="427171" y="3432362"/>
                    <a:ext cx="1950020" cy="656483"/>
                    <a:chOff x="3117000" y="5201142"/>
                    <a:chExt cx="1540987" cy="571850"/>
                  </a:xfrm>
                </p:grpSpPr>
                <p:pic>
                  <p:nvPicPr>
                    <p:cNvPr id="973" name="Picture 972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483235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74" name="Picture 97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603278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243" name="Picture 143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956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76" name="Picture 975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719683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77" name="Picture 976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17000" y="520659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78" name="Picture 977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366812" y="5201142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79" name="Picture 978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38803" y="520484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80" name="Picture 97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366812" y="5494384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81" name="Picture 980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47191" y="5494384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82" name="Picture 981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27696" y="549438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83" name="Picture 982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489123" y="549438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84" name="Picture 98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603279" y="549438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253" name="Picture 144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836716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54" name="Picture 144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0393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55" name="Picture 144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3307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56" name="Picture 144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7428" y="520262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89" name="Picture 988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722139" y="549438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258" name="Picture 144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7" y="520485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59" name="Picture 144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556668" y="520747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2" name="Group 1345"/>
                  <p:cNvGrpSpPr>
                    <a:grpSpLocks/>
                  </p:cNvGrpSpPr>
                  <p:nvPr/>
                </p:nvGrpSpPr>
                <p:grpSpPr bwMode="auto">
                  <a:xfrm>
                    <a:off x="1931228" y="1464381"/>
                    <a:ext cx="444334" cy="656480"/>
                    <a:chOff x="2860412" y="1723339"/>
                    <a:chExt cx="444334" cy="656480"/>
                  </a:xfrm>
                </p:grpSpPr>
                <p:pic>
                  <p:nvPicPr>
                    <p:cNvPr id="44235" name="Picture 142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2860412" y="1729600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36" name="Picture 142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176533" y="1723339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37" name="Picture 142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014546" y="1727590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38" name="Picture 142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176533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39" name="Picture 142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025160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40" name="Picture 142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2873947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3" name="Group 1346"/>
                  <p:cNvGrpSpPr>
                    <a:grpSpLocks/>
                  </p:cNvGrpSpPr>
                  <p:nvPr/>
                </p:nvGrpSpPr>
                <p:grpSpPr bwMode="auto">
                  <a:xfrm>
                    <a:off x="430096" y="2766340"/>
                    <a:ext cx="1485732" cy="656491"/>
                    <a:chOff x="3117000" y="5201142"/>
                    <a:chExt cx="1174087" cy="571857"/>
                  </a:xfrm>
                </p:grpSpPr>
                <p:pic>
                  <p:nvPicPr>
                    <p:cNvPr id="948" name="Picture 947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483235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49" name="Picture 948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603278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218" name="Picture 140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956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51" name="Picture 950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838593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2" name="Picture 951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719683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3" name="Picture 952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17000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4" name="Picture 95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366812" y="5201142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5" name="Picture 954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38803" y="520484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6" name="Picture 955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366812" y="549438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7" name="Picture 956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47191" y="5494388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8" name="Picture 957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27696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59" name="Picture 958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489123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60" name="Picture 95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603279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229" name="Picture 141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0393" y="549439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30" name="Picture 141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3307" y="549439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31" name="Picture 142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7428" y="520262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64" name="Picture 96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722139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233" name="Picture 142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7" y="520485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34" name="Picture 142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8" y="5494394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4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431958" y="2114105"/>
                    <a:ext cx="1936720" cy="1974737"/>
                    <a:chOff x="3117000" y="5201145"/>
                    <a:chExt cx="1530477" cy="1720157"/>
                  </a:xfrm>
                </p:grpSpPr>
                <p:pic>
                  <p:nvPicPr>
                    <p:cNvPr id="931" name="Picture 930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483235" y="520659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2" name="Picture 931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603278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201" name="Picture 138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956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34" name="Picture 93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838593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5" name="Picture 934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719683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6" name="Picture 935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17000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7" name="Picture 936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366812" y="5201145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8" name="Picture 937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38803" y="520484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39" name="Picture 938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366812" y="549438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40" name="Picture 93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47191" y="549438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41" name="Picture 940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27696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210" name="Picture 139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312481" y="664269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11" name="Picture 139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546158" y="664269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12" name="Picture 139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429071" y="664269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13" name="Picture 140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7428" y="520262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14" name="Picture 140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97904" y="664269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215" name="Picture 140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7" y="520485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5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428831" y="1462671"/>
                    <a:ext cx="1485733" cy="656486"/>
                    <a:chOff x="3117000" y="5201148"/>
                    <a:chExt cx="1174088" cy="571854"/>
                  </a:xfrm>
                </p:grpSpPr>
                <p:pic>
                  <p:nvPicPr>
                    <p:cNvPr id="911" name="Picture 910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483236" y="520660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2" name="Picture 911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603279" y="520660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181" name="Picture 136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9569" y="520660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14" name="Picture 91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838594" y="520660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5" name="Picture 914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719684" y="520660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6" name="Picture 915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17000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7" name="Picture 916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366813" y="5201148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8" name="Picture 917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38804" y="5204854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9" name="Picture 918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366813" y="5494395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0" name="Picture 91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47192" y="549439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1" name="Picture 920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27696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2" name="Picture 921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489123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3" name="Picture 922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603279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24" name="Picture 92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836716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193" name="Picture 137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0393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94" name="Picture 137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3307" y="549439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95" name="Picture 138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7429" y="5202631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928" name="Picture 927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722140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197" name="Picture 138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8" y="520485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98" name="Picture 138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9" y="5494392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6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1932255" y="2115807"/>
                    <a:ext cx="444334" cy="656480"/>
                    <a:chOff x="2860412" y="1723339"/>
                    <a:chExt cx="444334" cy="656480"/>
                  </a:xfrm>
                </p:grpSpPr>
                <p:pic>
                  <p:nvPicPr>
                    <p:cNvPr id="44174" name="Picture 135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2860412" y="1729600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75" name="Picture 135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176533" y="1723339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76" name="Picture 136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014546" y="1727590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77" name="Picture 136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176533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78" name="Picture 136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025160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7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1931991" y="2772601"/>
                    <a:ext cx="444334" cy="656480"/>
                    <a:chOff x="2860412" y="1723339"/>
                    <a:chExt cx="444334" cy="656480"/>
                  </a:xfrm>
                </p:grpSpPr>
                <p:pic>
                  <p:nvPicPr>
                    <p:cNvPr id="44168" name="Picture 135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2860412" y="1729600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69" name="Picture 135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176533" y="1723339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70" name="Picture 135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014546" y="1727590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71" name="Picture 135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176533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72" name="Picture 135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025160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73" name="Picture 135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2873947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pic>
              <p:nvPicPr>
                <p:cNvPr id="44159" name="Picture 1342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1844443" y="3419466"/>
                  <a:ext cx="128213" cy="319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160" name="Picture 1343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1693113" y="3424025"/>
                  <a:ext cx="128213" cy="319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4156" name="TextBox 1351"/>
              <p:cNvSpPr txBox="1">
                <a:spLocks noChangeArrowheads="1"/>
              </p:cNvSpPr>
              <p:nvPr/>
            </p:nvSpPr>
            <p:spPr bwMode="auto">
              <a:xfrm>
                <a:off x="4101573" y="4978352"/>
                <a:ext cx="10795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2800" dirty="0" smtClean="0">
                    <a:solidFill>
                      <a:srgbClr val="2E2E2E"/>
                    </a:solidFill>
                    <a:latin typeface="Arial Black" charset="0"/>
                  </a:rPr>
                  <a:t>56%</a:t>
                </a:r>
                <a:endParaRPr lang="en-US" sz="2800" dirty="0">
                  <a:solidFill>
                    <a:srgbClr val="2E2E2E"/>
                  </a:solidFill>
                  <a:latin typeface="Arial Black" charset="0"/>
                </a:endParaRPr>
              </a:p>
            </p:txBody>
          </p:sp>
          <p:pic>
            <p:nvPicPr>
              <p:cNvPr id="44157" name="Picture 1419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9561" r="29710"/>
              <a:stretch>
                <a:fillRect/>
              </a:stretch>
            </p:blipFill>
            <p:spPr bwMode="auto">
              <a:xfrm>
                <a:off x="4427850" y="5745337"/>
                <a:ext cx="127000" cy="319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Group 18"/>
          <p:cNvGrpSpPr>
            <a:grpSpLocks/>
          </p:cNvGrpSpPr>
          <p:nvPr/>
        </p:nvGrpSpPr>
        <p:grpSpPr bwMode="auto">
          <a:xfrm>
            <a:off x="5638800" y="1289050"/>
            <a:ext cx="2014538" cy="2625725"/>
            <a:chOff x="5638966" y="1289238"/>
            <a:chExt cx="2013860" cy="2625725"/>
          </a:xfrm>
        </p:grpSpPr>
        <p:pic>
          <p:nvPicPr>
            <p:cNvPr id="44046" name="Picture 2339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561" r="29710"/>
            <a:stretch>
              <a:fillRect/>
            </a:stretch>
          </p:blipFill>
          <p:spPr bwMode="auto">
            <a:xfrm>
              <a:off x="7306902" y="3266194"/>
              <a:ext cx="128176" cy="31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992"/>
            <p:cNvGrpSpPr>
              <a:grpSpLocks/>
            </p:cNvGrpSpPr>
            <p:nvPr/>
          </p:nvGrpSpPr>
          <p:grpSpPr bwMode="auto">
            <a:xfrm>
              <a:off x="5638966" y="1289238"/>
              <a:ext cx="2013860" cy="2625725"/>
              <a:chOff x="5638966" y="1289238"/>
              <a:chExt cx="2013860" cy="2625725"/>
            </a:xfrm>
          </p:grpSpPr>
          <p:grpSp>
            <p:nvGrpSpPr>
              <p:cNvPr id="30" name="Group 2347"/>
              <p:cNvGrpSpPr>
                <a:grpSpLocks/>
              </p:cNvGrpSpPr>
              <p:nvPr/>
            </p:nvGrpSpPr>
            <p:grpSpPr bwMode="auto">
              <a:xfrm>
                <a:off x="7143346" y="2598944"/>
                <a:ext cx="444204" cy="656368"/>
                <a:chOff x="2860412" y="1723339"/>
                <a:chExt cx="444334" cy="656480"/>
              </a:xfrm>
            </p:grpSpPr>
            <p:pic>
              <p:nvPicPr>
                <p:cNvPr id="44147" name="Picture 2349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2860412" y="1729600"/>
                  <a:ext cx="128213" cy="319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148" name="Picture 2350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3176533" y="1723339"/>
                  <a:ext cx="128213" cy="319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149" name="Picture 2351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3014546" y="1727590"/>
                  <a:ext cx="128213" cy="319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150" name="Picture 2352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3176533" y="2059981"/>
                  <a:ext cx="128213" cy="319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151" name="Picture 2353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3025160" y="2059981"/>
                  <a:ext cx="128213" cy="319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152" name="Picture 2354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2873947" y="2059981"/>
                  <a:ext cx="128213" cy="319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1" name="Group 994"/>
              <p:cNvGrpSpPr>
                <a:grpSpLocks/>
              </p:cNvGrpSpPr>
              <p:nvPr/>
            </p:nvGrpSpPr>
            <p:grpSpPr bwMode="auto">
              <a:xfrm>
                <a:off x="5638966" y="1289238"/>
                <a:ext cx="2013860" cy="2625725"/>
                <a:chOff x="5638966" y="1289238"/>
                <a:chExt cx="2013860" cy="2625725"/>
              </a:xfrm>
            </p:grpSpPr>
            <p:grpSp>
              <p:nvGrpSpPr>
                <p:cNvPr id="736" name="Group 2346"/>
                <p:cNvGrpSpPr>
                  <a:grpSpLocks/>
                </p:cNvGrpSpPr>
                <p:nvPr/>
              </p:nvGrpSpPr>
              <p:grpSpPr bwMode="auto">
                <a:xfrm>
                  <a:off x="7143610" y="1942262"/>
                  <a:ext cx="444204" cy="656368"/>
                  <a:chOff x="2860412" y="1723339"/>
                  <a:chExt cx="444334" cy="656480"/>
                </a:xfrm>
              </p:grpSpPr>
              <p:pic>
                <p:nvPicPr>
                  <p:cNvPr id="44142" name="Picture 2355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2860412" y="1729600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143" name="Picture 235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76533" y="1723339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144" name="Picture 235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014546" y="1727590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145" name="Picture 2358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176533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4146" name="Picture 2359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29561" r="29710"/>
                  <a:stretch>
                    <a:fillRect/>
                  </a:stretch>
                </p:blipFill>
                <p:spPr bwMode="auto">
                  <a:xfrm>
                    <a:off x="3025160" y="2059981"/>
                    <a:ext cx="128213" cy="3198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737" name="Group 996"/>
                <p:cNvGrpSpPr>
                  <a:grpSpLocks/>
                </p:cNvGrpSpPr>
                <p:nvPr/>
              </p:nvGrpSpPr>
              <p:grpSpPr bwMode="auto">
                <a:xfrm>
                  <a:off x="5638966" y="1289238"/>
                  <a:ext cx="2013860" cy="2625725"/>
                  <a:chOff x="5638966" y="1289238"/>
                  <a:chExt cx="2013860" cy="2625725"/>
                </a:xfrm>
              </p:grpSpPr>
              <p:grpSp>
                <p:nvGrpSpPr>
                  <p:cNvPr id="739" name="Group 2341"/>
                  <p:cNvGrpSpPr>
                    <a:grpSpLocks/>
                  </p:cNvGrpSpPr>
                  <p:nvPr/>
                </p:nvGrpSpPr>
                <p:grpSpPr bwMode="auto">
                  <a:xfrm>
                    <a:off x="5638966" y="3258592"/>
                    <a:ext cx="1949450" cy="656371"/>
                    <a:chOff x="3117000" y="5201142"/>
                    <a:chExt cx="1540987" cy="571850"/>
                  </a:xfrm>
                </p:grpSpPr>
                <p:pic>
                  <p:nvPicPr>
                    <p:cNvPr id="44123" name="Picture 242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483235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24" name="Picture 242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60327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25" name="Picture 242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956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26" name="Picture 243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838593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27" name="Picture 243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719683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4" name="Picture 107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17000" y="520659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129" name="Picture 243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366812" y="5201142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30" name="Picture 243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366812" y="5494384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31" name="Picture 243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247191" y="5494384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78" name="Picture 1077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27696" y="5494386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133" name="Picture 243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489123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34" name="Picture 243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603279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35" name="Picture 244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836716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36" name="Picture 244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0393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37" name="Picture 244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3307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38" name="Picture 244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7428" y="520262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39" name="Picture 244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722139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40" name="Picture 244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7" y="520485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41" name="Picture 244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556668" y="520747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740" name="Group 2342"/>
                  <p:cNvGrpSpPr>
                    <a:grpSpLocks/>
                  </p:cNvGrpSpPr>
                  <p:nvPr/>
                </p:nvGrpSpPr>
                <p:grpSpPr bwMode="auto">
                  <a:xfrm>
                    <a:off x="7142583" y="1290948"/>
                    <a:ext cx="444204" cy="656368"/>
                    <a:chOff x="2860412" y="1723339"/>
                    <a:chExt cx="444334" cy="656480"/>
                  </a:xfrm>
                </p:grpSpPr>
                <p:pic>
                  <p:nvPicPr>
                    <p:cNvPr id="44117" name="Picture 242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2860412" y="1729600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18" name="Picture 242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176533" y="1723339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19" name="Picture 242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014546" y="1727590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20" name="Picture 242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176533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21" name="Picture 242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025160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22" name="Picture 242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2873947" y="2059981"/>
                      <a:ext cx="128213" cy="319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741" name="Group 2343"/>
                  <p:cNvGrpSpPr>
                    <a:grpSpLocks/>
                  </p:cNvGrpSpPr>
                  <p:nvPr/>
                </p:nvGrpSpPr>
                <p:grpSpPr bwMode="auto">
                  <a:xfrm>
                    <a:off x="5641890" y="2592687"/>
                    <a:ext cx="1485298" cy="990625"/>
                    <a:chOff x="3117000" y="5201142"/>
                    <a:chExt cx="1174087" cy="863062"/>
                  </a:xfrm>
                </p:grpSpPr>
                <p:pic>
                  <p:nvPicPr>
                    <p:cNvPr id="44096" name="Picture 240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483235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97" name="Picture 240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60327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98" name="Picture 240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956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99" name="Picture 240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838593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00" name="Picture 240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719683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47" name="Picture 1046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17000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102" name="Picture 240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366812" y="5201142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03" name="Picture 240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366812" y="549438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50" name="Picture 104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27696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105" name="Picture 241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489123" y="549438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06" name="Picture 241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603279" y="549438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07" name="Picture 241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836716" y="549438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08" name="Picture 241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0393" y="549439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09" name="Picture 241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3307" y="549439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10" name="Picture 241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7428" y="520262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11" name="Picture 241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722139" y="549438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12" name="Picture 241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7" y="520485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113" name="Picture 242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8" y="5494394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60" name="Picture 105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43766" y="5207771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61" name="Picture 1060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40275" y="549267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62" name="Picture 1061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36784" y="5785599"/>
                      <a:ext cx="101319" cy="278605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742" name="Group 2344"/>
                  <p:cNvGrpSpPr>
                    <a:grpSpLocks/>
                  </p:cNvGrpSpPr>
                  <p:nvPr/>
                </p:nvGrpSpPr>
                <p:grpSpPr bwMode="auto">
                  <a:xfrm>
                    <a:off x="5643752" y="1940561"/>
                    <a:ext cx="1936154" cy="1974399"/>
                    <a:chOff x="3117000" y="5201145"/>
                    <a:chExt cx="1530477" cy="1720157"/>
                  </a:xfrm>
                </p:grpSpPr>
                <p:pic>
                  <p:nvPicPr>
                    <p:cNvPr id="44079" name="Picture 238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483235" y="520659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80" name="Picture 238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60327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81" name="Picture 238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9568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82" name="Picture 238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838593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83" name="Picture 238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719683" y="520660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30" name="Picture 102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17000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085" name="Picture 238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366812" y="5201145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32" name="Picture 1031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38803" y="520484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087" name="Picture 238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366812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34" name="Picture 103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47191" y="549438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35" name="Picture 1034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27696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090" name="Picture 239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312481" y="664269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91" name="Picture 239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546158" y="664269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92" name="Picture 239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429071" y="664269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93" name="Picture 239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7428" y="520262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94" name="Picture 239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97904" y="664269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95" name="Picture 239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7" y="520485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744" name="Group 2345"/>
                  <p:cNvGrpSpPr>
                    <a:grpSpLocks/>
                  </p:cNvGrpSpPr>
                  <p:nvPr/>
                </p:nvGrpSpPr>
                <p:grpSpPr bwMode="auto">
                  <a:xfrm>
                    <a:off x="5640626" y="1289238"/>
                    <a:ext cx="1485299" cy="656374"/>
                    <a:chOff x="3117000" y="5201148"/>
                    <a:chExt cx="1174088" cy="571854"/>
                  </a:xfrm>
                </p:grpSpPr>
                <p:pic>
                  <p:nvPicPr>
                    <p:cNvPr id="44059" name="Picture 236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483236" y="520660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60" name="Picture 236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603279" y="520660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61" name="Picture 236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9569" y="520660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62" name="Picture 236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838594" y="520660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63" name="Picture 236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719684" y="5206606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10" name="Picture 1009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17000" y="5206600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065" name="Picture 236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366813" y="5201148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12" name="Picture 1011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38804" y="5204854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067" name="Picture 236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366813" y="5494395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14" name="Picture 1013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247192" y="5494397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5" name="Picture 1014"/>
                    <p:cNvPicPr>
                      <a:picLocks noChangeAspect="1"/>
                    </p:cNvPicPr>
                    <p:nvPr/>
                  </p:nvPicPr>
                  <p:blipFill rotWithShape="1">
                    <a:blip r:embed="rId4" cstate="print">
                      <a:duotone>
                        <a:schemeClr val="accent3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rcRect l="29561" r="29711"/>
                    <a:stretch/>
                  </p:blipFill>
                  <p:spPr>
                    <a:xfrm>
                      <a:off x="3127696" y="5494389"/>
                      <a:ext cx="101319" cy="27860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070" name="Picture 2372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489123" y="549438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71" name="Picture 2373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603279" y="549438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72" name="Picture 2374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836716" y="549438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73" name="Picture 2375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0393" y="5494387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74" name="Picture 2376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953307" y="549439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75" name="Picture 237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077429" y="5202631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76" name="Picture 2378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3722140" y="5494389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77" name="Picture 2379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8" y="5204850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4078" name="Picture 2380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lum bright="70000" contrast="-7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29561" r="29710"/>
                    <a:stretch>
                      <a:fillRect/>
                    </a:stretch>
                  </p:blipFill>
                  <p:spPr bwMode="auto">
                    <a:xfrm>
                      <a:off x="4189769" y="5494392"/>
                      <a:ext cx="101319" cy="2786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sp>
                <p:nvSpPr>
                  <p:cNvPr id="44058" name="TextBox 2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84907" y="2152087"/>
                    <a:ext cx="1467919" cy="5231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MS PGothic" charset="0"/>
                        <a:cs typeface="MS PGothic" charset="0"/>
                      </a:defRPr>
                    </a:lvl9pPr>
                  </a:lstStyle>
                  <a:p>
                    <a:pPr eaLnBrk="1" hangingPunct="1"/>
                    <a:r>
                      <a:rPr lang="en-US" sz="2800" dirty="0" smtClean="0">
                        <a:solidFill>
                          <a:srgbClr val="2E2E2E"/>
                        </a:solidFill>
                        <a:latin typeface="Arial Black" charset="0"/>
                      </a:rPr>
                      <a:t>29%</a:t>
                    </a:r>
                    <a:endParaRPr lang="en-US" sz="2800" dirty="0">
                      <a:solidFill>
                        <a:srgbClr val="2E2E2E"/>
                      </a:solidFill>
                      <a:latin typeface="Arial Black" charset="0"/>
                    </a:endParaRPr>
                  </a:p>
                </p:txBody>
              </p:sp>
            </p:grpSp>
            <p:pic>
              <p:nvPicPr>
                <p:cNvPr id="44052" name="Picture 2340"/>
                <p:cNvPicPr>
                  <a:picLocks noChangeAspect="1"/>
                </p:cNvPicPr>
                <p:nvPr/>
              </p:nvPicPr>
              <p:blipFill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9561" r="29710"/>
                <a:stretch>
                  <a:fillRect/>
                </a:stretch>
              </p:blipFill>
              <p:spPr bwMode="auto">
                <a:xfrm>
                  <a:off x="7156202" y="3264851"/>
                  <a:ext cx="128176" cy="3197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341" name="Oval 340"/>
          <p:cNvSpPr>
            <a:spLocks noChangeArrowheads="1"/>
          </p:cNvSpPr>
          <p:nvPr/>
        </p:nvSpPr>
        <p:spPr bwMode="auto">
          <a:xfrm>
            <a:off x="5445125" y="1095375"/>
            <a:ext cx="2408238" cy="3011488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2" name="Oval 341"/>
          <p:cNvSpPr>
            <a:spLocks noChangeArrowheads="1"/>
          </p:cNvSpPr>
          <p:nvPr/>
        </p:nvSpPr>
        <p:spPr bwMode="auto">
          <a:xfrm>
            <a:off x="3230563" y="3846513"/>
            <a:ext cx="2409825" cy="3011487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73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Pathway Enrollment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0417177"/>
              </p:ext>
            </p:extLst>
          </p:nvPr>
        </p:nvGraphicFramePr>
        <p:xfrm>
          <a:off x="1752600" y="1600200"/>
          <a:ext cx="5486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19694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Consistent Success Rates Over Time: </a:t>
            </a:r>
            <a:br>
              <a:rPr lang="en-US" dirty="0" smtClean="0"/>
            </a:br>
            <a:r>
              <a:rPr lang="en-US" dirty="0" smtClean="0"/>
              <a:t>more students and more faculty teaching 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3217423"/>
              </p:ext>
            </p:extLst>
          </p:nvPr>
        </p:nvGraphicFramePr>
        <p:xfrm>
          <a:off x="533400" y="1600200"/>
          <a:ext cx="8229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99658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85344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How do Pathway students perform </a:t>
            </a:r>
            <a:br>
              <a:rPr lang="en-US" dirty="0" smtClean="0"/>
            </a:br>
            <a:r>
              <a:rPr lang="en-US" dirty="0" smtClean="0"/>
              <a:t>vs.  their counterparts?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5613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743200" y="3886200"/>
            <a:ext cx="43434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43200" y="5867400"/>
            <a:ext cx="43434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6811094"/>
              </p:ext>
            </p:extLst>
          </p:nvPr>
        </p:nvGraphicFramePr>
        <p:xfrm>
          <a:off x="762000" y="1524000"/>
          <a:ext cx="7772400" cy="504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Quantway’s success rate exceeds the comparison group’s in one half the time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400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The pass rate of the comparison group was calculated as successfully fulfilling </a:t>
            </a:r>
            <a:r>
              <a:rPr lang="en-US" sz="1400" dirty="0" err="1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dev</a:t>
            </a:r>
            <a:r>
              <a:rPr lang="en-US" sz="1400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 math within two semesters as opposed to one semester for the </a:t>
            </a:r>
            <a:r>
              <a:rPr lang="en-US" sz="1400" dirty="0" err="1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Quantway</a:t>
            </a:r>
            <a:r>
              <a:rPr lang="en-US" sz="1400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 group.</a:t>
            </a:r>
          </a:p>
        </p:txBody>
      </p:sp>
    </p:spTree>
    <p:extLst>
      <p:ext uri="{BB962C8B-B14F-4D97-AF65-F5344CB8AC3E}">
        <p14:creationId xmlns:p14="http://schemas.microsoft.com/office/powerpoint/2010/main" xmlns="" val="1619487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457200"/>
            <a:ext cx="9144000" cy="944562"/>
          </a:xfrm>
        </p:spPr>
        <p:txBody>
          <a:bodyPr>
            <a:noAutofit/>
          </a:bodyPr>
          <a:lstStyle/>
          <a:p>
            <a:r>
              <a:rPr lang="en-US" dirty="0" err="1" smtClean="0"/>
              <a:t>Quantway</a:t>
            </a:r>
            <a:r>
              <a:rPr lang="en-US" dirty="0" smtClean="0"/>
              <a:t> is effective across different </a:t>
            </a:r>
            <a:r>
              <a:rPr lang="en-US" dirty="0"/>
              <a:t>gender and race/ethnicity groups – S</a:t>
            </a:r>
            <a:r>
              <a:rPr lang="en-US" dirty="0" smtClean="0"/>
              <a:t>pring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17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248400"/>
            <a:ext cx="69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Note</a:t>
            </a:r>
            <a:r>
              <a:rPr lang="en-US" sz="1400" b="1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. </a:t>
            </a:r>
            <a:r>
              <a:rPr lang="en-US" sz="1400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“Other” also contains data from unknown race/ethnicity status.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32257981"/>
              </p:ext>
            </p:extLst>
          </p:nvPr>
        </p:nvGraphicFramePr>
        <p:xfrm>
          <a:off x="152400" y="1651000"/>
          <a:ext cx="88392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66993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Statway’s success exceeds the comparison groups in half the time: dev math </a:t>
            </a:r>
            <a:r>
              <a:rPr lang="en-US" sz="2800" i="1" dirty="0" smtClean="0"/>
              <a:t>through</a:t>
            </a:r>
            <a:r>
              <a:rPr lang="en-US" sz="2800" dirty="0" smtClean="0"/>
              <a:t> college level stat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9951687"/>
              </p:ext>
            </p:extLst>
          </p:nvPr>
        </p:nvGraphicFramePr>
        <p:xfrm>
          <a:off x="685800" y="1600200"/>
          <a:ext cx="7239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400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The success rate of the comparison group was calculated as successfully fulfilling college math within two years as opposed to one year for the </a:t>
            </a:r>
            <a:r>
              <a:rPr lang="en-US" sz="1400" dirty="0" err="1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Statway</a:t>
            </a:r>
            <a:r>
              <a:rPr lang="en-US" sz="1400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 group.</a:t>
            </a:r>
          </a:p>
        </p:txBody>
      </p:sp>
    </p:spTree>
    <p:extLst>
      <p:ext uri="{BB962C8B-B14F-4D97-AF65-F5344CB8AC3E}">
        <p14:creationId xmlns:p14="http://schemas.microsoft.com/office/powerpoint/2010/main" xmlns="" val="2853151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Statway is effective across different gender groups – 2011-2012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19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172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Note</a:t>
            </a:r>
            <a:r>
              <a:rPr lang="en-US" sz="1400" b="1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.  </a:t>
            </a:r>
            <a:r>
              <a:rPr lang="en-US" sz="1400" dirty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Data </a:t>
            </a:r>
            <a:r>
              <a:rPr lang="en-US" sz="1400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from unknown </a:t>
            </a:r>
            <a:r>
              <a:rPr lang="en-US" sz="1400" dirty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gender status were </a:t>
            </a:r>
            <a:r>
              <a:rPr lang="en-US" sz="1400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excluded; very few were unknown. “Other” also contains data from unknown race/ethnicity status.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3318475532"/>
              </p:ext>
            </p:extLst>
          </p:nvPr>
        </p:nvGraphicFramePr>
        <p:xfrm>
          <a:off x="304800" y="1524000"/>
          <a:ext cx="8534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5195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1428083"/>
          </a:xfrm>
        </p:spPr>
        <p:txBody>
          <a:bodyPr/>
          <a:lstStyle/>
          <a:p>
            <a:r>
              <a:rPr lang="en-US" dirty="0" smtClean="0"/>
              <a:t>Problem addressed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Context of the reform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6172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Uri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Statway is effective </a:t>
            </a:r>
            <a:r>
              <a:rPr lang="en-US" dirty="0" smtClean="0"/>
              <a:t>across </a:t>
            </a:r>
            <a:r>
              <a:rPr lang="en-US" dirty="0"/>
              <a:t>gender groups – </a:t>
            </a:r>
            <a:r>
              <a:rPr lang="en-US" dirty="0" smtClean="0"/>
              <a:t>similar </a:t>
            </a:r>
            <a:r>
              <a:rPr lang="en-US" dirty="0" err="1" smtClean="0"/>
              <a:t>efffects</a:t>
            </a:r>
            <a:r>
              <a:rPr lang="en-US" dirty="0"/>
              <a:t> </a:t>
            </a:r>
            <a:r>
              <a:rPr lang="en-US" dirty="0" smtClean="0"/>
              <a:t>in Year 2 - 2012</a:t>
            </a:r>
            <a:r>
              <a:rPr lang="en-US" dirty="0"/>
              <a:t>-2013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20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998019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Note</a:t>
            </a:r>
            <a:r>
              <a:rPr lang="en-US" sz="1400" b="1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.  </a:t>
            </a:r>
            <a:r>
              <a:rPr lang="en-US" sz="1400" dirty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Data </a:t>
            </a:r>
            <a:r>
              <a:rPr lang="en-US" sz="1400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from unknown </a:t>
            </a:r>
            <a:r>
              <a:rPr lang="en-US" sz="1400" dirty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gender status were </a:t>
            </a:r>
            <a:r>
              <a:rPr lang="en-US" sz="1400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excluded; very few were unknown. “Other” also contains data from unknown race/ethnicity status.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1846947765"/>
              </p:ext>
            </p:extLst>
          </p:nvPr>
        </p:nvGraphicFramePr>
        <p:xfrm>
          <a:off x="152400" y="1600200"/>
          <a:ext cx="87630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2281470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en-US" dirty="0"/>
              <a:t>Statway is effective across different race/ethnicity groups – 2011-2012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21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6096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Note</a:t>
            </a:r>
            <a:r>
              <a:rPr lang="en-US" sz="1400" b="1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.  </a:t>
            </a:r>
            <a:r>
              <a:rPr lang="en-US" sz="1400" dirty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Data </a:t>
            </a:r>
            <a:r>
              <a:rPr lang="en-US" sz="1400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from unknown </a:t>
            </a:r>
            <a:r>
              <a:rPr lang="en-US" sz="1400" dirty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gender status were </a:t>
            </a:r>
            <a:r>
              <a:rPr lang="en-US" sz="1400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excluded; very few were unknown. “Other” also contains data from unknown race/ethnicity status.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2395531887"/>
              </p:ext>
            </p:extLst>
          </p:nvPr>
        </p:nvGraphicFramePr>
        <p:xfrm>
          <a:off x="228600" y="1600200"/>
          <a:ext cx="868680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3424289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Statway is effective across different race/ethnicity groups – </a:t>
            </a:r>
            <a:r>
              <a:rPr lang="en-US" dirty="0" smtClean="0"/>
              <a:t>Year 2 - 2012</a:t>
            </a:r>
            <a:r>
              <a:rPr lang="en-US" dirty="0"/>
              <a:t>-2013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22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Note</a:t>
            </a:r>
            <a:r>
              <a:rPr lang="en-US" sz="1400" b="1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.  </a:t>
            </a:r>
            <a:r>
              <a:rPr lang="en-US" sz="1400" dirty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Data </a:t>
            </a:r>
            <a:r>
              <a:rPr lang="en-US" sz="1400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from unknown </a:t>
            </a:r>
            <a:r>
              <a:rPr lang="en-US" sz="1400" dirty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gender status were </a:t>
            </a:r>
            <a:r>
              <a:rPr lang="en-US" sz="1400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excluded; very few were unknown. “Other” also contains data from unknown race/ethnicity status.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3700209482"/>
              </p:ext>
            </p:extLst>
          </p:nvPr>
        </p:nvGraphicFramePr>
        <p:xfrm>
          <a:off x="228600" y="1676400"/>
          <a:ext cx="8686800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98523046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Statway and Quantway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http://www.carnegiefoundation.org/developmental-</a:t>
            </a:r>
            <a:r>
              <a:rPr lang="en-US" dirty="0" smtClean="0">
                <a:hlinkClick r:id="rId2"/>
              </a:rPr>
              <a:t>math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pathways@carnegiefoundation.org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5779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 bwMode="auto">
          <a:xfrm>
            <a:off x="914400" y="2055813"/>
            <a:ext cx="7467600" cy="1587"/>
          </a:xfrm>
          <a:prstGeom prst="line">
            <a:avLst/>
          </a:prstGeom>
          <a:ln>
            <a:solidFill>
              <a:srgbClr val="330099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914400" y="1304092"/>
            <a:ext cx="8229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27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800" b="1" dirty="0" smtClean="0">
                <a:solidFill>
                  <a:srgbClr val="330099"/>
                </a:solidFill>
              </a:rPr>
              <a:t>New </a:t>
            </a:r>
            <a:r>
              <a:rPr lang="en-US" sz="3800" b="1" dirty="0" err="1" smtClean="0">
                <a:solidFill>
                  <a:srgbClr val="330099"/>
                </a:solidFill>
              </a:rPr>
              <a:t>Mathways</a:t>
            </a:r>
            <a:r>
              <a:rPr lang="en-US" sz="3800" b="1" dirty="0" smtClean="0">
                <a:solidFill>
                  <a:srgbClr val="330099"/>
                </a:solidFill>
              </a:rPr>
              <a:t> Project</a:t>
            </a:r>
            <a:endParaRPr lang="en-US" sz="3800" b="1" dirty="0">
              <a:solidFill>
                <a:srgbClr val="330099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14400" y="2133600"/>
            <a:ext cx="762000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27000"/>
              </a:srgbClr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</a:rPr>
              <a:t>Uri Treisman 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7F7F7F"/>
                </a:solidFill>
              </a:rPr>
              <a:t>CBMS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7F7F7F"/>
                </a:solidFill>
              </a:rPr>
              <a:t>October 5-7, 2014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7" name="Picture 6" descr="DC Footer for Powerpoint with TNMP and TACC.ai"/>
          <p:cNvPicPr>
            <a:picLocks noChangeAspect="1"/>
          </p:cNvPicPr>
          <p:nvPr/>
        </p:nvPicPr>
        <p:blipFill>
          <a:blip r:embed="rId3" cstate="print"/>
          <a:srcRect t="83529"/>
          <a:stretch>
            <a:fillRect/>
          </a:stretch>
        </p:blipFill>
        <p:spPr>
          <a:xfrm>
            <a:off x="0" y="5694263"/>
            <a:ext cx="9144000" cy="1163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1410" y="3979610"/>
            <a:ext cx="6324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302C24">
                    <a:lumMod val="65000"/>
                    <a:lumOff val="35000"/>
                  </a:srgbClr>
                </a:solidFill>
              </a:rPr>
              <a:t>an initiative of the Charles A. Dana Center and the </a:t>
            </a:r>
          </a:p>
          <a:p>
            <a:pPr marL="625475" indent="-6254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302C24">
                    <a:lumMod val="65000"/>
                    <a:lumOff val="35000"/>
                  </a:srgbClr>
                </a:solidFill>
              </a:rPr>
              <a:t>Texas Association of Community Colleges</a:t>
            </a:r>
            <a:endParaRPr lang="en-US" sz="1600" dirty="0">
              <a:solidFill>
                <a:srgbClr val="302C24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/>
          <a:srcRect l="10816" t="7608" r="42043" b="76314"/>
          <a:stretch/>
        </p:blipFill>
        <p:spPr>
          <a:xfrm>
            <a:off x="685800" y="3667525"/>
            <a:ext cx="2912532" cy="128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0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C Footer skinny with NMP and TAC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14902"/>
            <a:ext cx="9144000" cy="54309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6600"/>
                </a:solidFill>
              </a:rPr>
              <a:t>The New </a:t>
            </a:r>
            <a:r>
              <a:rPr lang="en-US" b="1" dirty="0" err="1" smtClean="0">
                <a:solidFill>
                  <a:srgbClr val="006600"/>
                </a:solidFill>
              </a:rPr>
              <a:t>Mathways</a:t>
            </a:r>
            <a:r>
              <a:rPr lang="en-US" b="1" dirty="0" smtClean="0">
                <a:solidFill>
                  <a:srgbClr val="006600"/>
                </a:solidFill>
              </a:rPr>
              <a:t> Project (NMP) Model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302C24"/>
                </a:solidFill>
              </a:rPr>
              <a:t>A </a:t>
            </a:r>
            <a:r>
              <a:rPr lang="en-US" sz="2400" dirty="0">
                <a:solidFill>
                  <a:srgbClr val="302C24"/>
                </a:solidFill>
              </a:rPr>
              <a:t>systemic approach to improving student success </a:t>
            </a:r>
            <a:r>
              <a:rPr lang="en-US" sz="2400" dirty="0" smtClean="0">
                <a:solidFill>
                  <a:srgbClr val="302C24"/>
                </a:solidFill>
              </a:rPr>
              <a:t>by reforming developmental and gateway mathematics based </a:t>
            </a:r>
            <a:r>
              <a:rPr lang="en-US" sz="2400" dirty="0">
                <a:solidFill>
                  <a:srgbClr val="302C24"/>
                </a:solidFill>
              </a:rPr>
              <a:t>on four fundamental principles</a:t>
            </a:r>
            <a:r>
              <a:rPr lang="en-US" sz="2400" dirty="0" smtClean="0">
                <a:solidFill>
                  <a:srgbClr val="302C24"/>
                </a:solidFill>
              </a:rPr>
              <a:t>:</a:t>
            </a:r>
          </a:p>
          <a:p>
            <a:pPr marL="0" indent="0">
              <a:buNone/>
            </a:pPr>
            <a:endParaRPr lang="en-US" sz="2400" dirty="0">
              <a:solidFill>
                <a:srgbClr val="302C24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302C24"/>
                </a:solidFill>
              </a:rPr>
              <a:t>Multiple pathways </a:t>
            </a:r>
            <a:r>
              <a:rPr lang="en-US" sz="2400" dirty="0" smtClean="0">
                <a:solidFill>
                  <a:srgbClr val="302C24"/>
                </a:solidFill>
              </a:rPr>
              <a:t>aligned </a:t>
            </a:r>
            <a:r>
              <a:rPr lang="en-US" sz="2400" dirty="0">
                <a:solidFill>
                  <a:srgbClr val="302C24"/>
                </a:solidFill>
              </a:rPr>
              <a:t>to </a:t>
            </a:r>
            <a:r>
              <a:rPr lang="en-US" sz="2400" dirty="0" smtClean="0">
                <a:solidFill>
                  <a:srgbClr val="302C24"/>
                </a:solidFill>
              </a:rPr>
              <a:t>specific but broad </a:t>
            </a:r>
            <a:r>
              <a:rPr lang="en-US" sz="2400" dirty="0">
                <a:solidFill>
                  <a:srgbClr val="302C24"/>
                </a:solidFill>
              </a:rPr>
              <a:t>fields of </a:t>
            </a:r>
            <a:r>
              <a:rPr lang="en-US" sz="2400" dirty="0" smtClean="0">
                <a:solidFill>
                  <a:srgbClr val="302C24"/>
                </a:solidFill>
              </a:rPr>
              <a:t>study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302C24"/>
                </a:solidFill>
              </a:rPr>
              <a:t>Acceleration </a:t>
            </a:r>
            <a:r>
              <a:rPr lang="en-US" sz="2400" dirty="0">
                <a:solidFill>
                  <a:srgbClr val="302C24"/>
                </a:solidFill>
              </a:rPr>
              <a:t>that allows students to complete a college-level math course more </a:t>
            </a:r>
            <a:r>
              <a:rPr lang="en-US" sz="2400" dirty="0" smtClean="0">
                <a:solidFill>
                  <a:srgbClr val="302C24"/>
                </a:solidFill>
              </a:rPr>
              <a:t>quickly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302C24"/>
                </a:solidFill>
              </a:rPr>
              <a:t>Intentional </a:t>
            </a:r>
            <a:r>
              <a:rPr lang="en-US" sz="2400" dirty="0">
                <a:solidFill>
                  <a:srgbClr val="302C24"/>
                </a:solidFill>
              </a:rPr>
              <a:t>use of strategies to help students develop skills as </a:t>
            </a:r>
            <a:r>
              <a:rPr lang="en-US" sz="2400" dirty="0" smtClean="0">
                <a:solidFill>
                  <a:srgbClr val="302C24"/>
                </a:solidFill>
              </a:rPr>
              <a:t>learners that are directly linked to their courses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302C24"/>
                </a:solidFill>
              </a:rPr>
              <a:t>Curriculum </a:t>
            </a:r>
            <a:r>
              <a:rPr lang="en-US" sz="2400" dirty="0">
                <a:solidFill>
                  <a:srgbClr val="302C24"/>
                </a:solidFill>
              </a:rPr>
              <a:t>design and pedagogy based on proven </a:t>
            </a:r>
            <a:r>
              <a:rPr lang="en-US" sz="2400" dirty="0" smtClean="0">
                <a:solidFill>
                  <a:srgbClr val="302C24"/>
                </a:solidFill>
              </a:rPr>
              <a:t>practice and linked to improvement protocols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>
              <a:solidFill>
                <a:srgbClr val="302C2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1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Gill Sans" charset="0"/>
              <a:buNone/>
              <a:defRPr/>
            </a:pPr>
            <a:endParaRPr lang="en-US">
              <a:sym typeface="Gill San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0835" name="Picture 3" descr="NMP pathway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00" y="146050"/>
            <a:ext cx="8458200" cy="65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 bwMode="auto">
          <a:xfrm>
            <a:off x="487992" y="967370"/>
            <a:ext cx="2971800" cy="1524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489FC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302C24"/>
                </a:solidFill>
                <a:latin typeface="Calibri"/>
                <a:cs typeface="Calibri"/>
              </a:rPr>
              <a:t>STATISTICS PATHWAY </a:t>
            </a:r>
            <a:r>
              <a:rPr lang="en-US" sz="1200" dirty="0" smtClean="0">
                <a:solidFill>
                  <a:srgbClr val="302C24"/>
                </a:solidFill>
                <a:latin typeface="Calibri"/>
                <a:cs typeface="Calibri"/>
              </a:rPr>
              <a:t>is designed for students seeking a college-level statistics course as part of their general education requirement for majors in fields including: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302C24"/>
                </a:solidFill>
                <a:latin typeface="Calibri"/>
                <a:cs typeface="Calibri"/>
              </a:rPr>
              <a:t>Nursing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302C24"/>
                </a:solidFill>
                <a:latin typeface="Calibri"/>
                <a:cs typeface="Calibri"/>
              </a:rPr>
              <a:t>Social Work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dirty="0" smtClean="0">
                <a:solidFill>
                  <a:srgbClr val="302C24"/>
                </a:solidFill>
                <a:latin typeface="Calibri"/>
                <a:cs typeface="Calibri"/>
              </a:rPr>
              <a:t>Criminal Justice</a:t>
            </a:r>
            <a:endParaRPr lang="en-US" sz="1200" dirty="0">
              <a:solidFill>
                <a:srgbClr val="302C24"/>
              </a:solidFill>
              <a:latin typeface="Calibri"/>
              <a:cs typeface="Calibri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74480" y="2729015"/>
            <a:ext cx="2971800" cy="17754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4C26B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302C24"/>
                </a:solidFill>
                <a:latin typeface="Calibri"/>
                <a:cs typeface="Calibri"/>
              </a:rPr>
              <a:t>QUANTITATIVE REASONING PATHWAY </a:t>
            </a:r>
            <a:r>
              <a:rPr lang="en-US" sz="1200" dirty="0">
                <a:solidFill>
                  <a:srgbClr val="302C24"/>
                </a:solidFill>
                <a:latin typeface="Calibri"/>
                <a:cs typeface="Calibri"/>
              </a:rPr>
              <a:t>is designed for students </a:t>
            </a:r>
            <a:r>
              <a:rPr lang="en-US" sz="1200" dirty="0" smtClean="0">
                <a:solidFill>
                  <a:srgbClr val="302C24"/>
                </a:solidFill>
                <a:latin typeface="Calibri"/>
                <a:cs typeface="Calibri"/>
              </a:rPr>
              <a:t>pursuing a field of study in which general education math is a requirement. These fields include majors in: </a:t>
            </a:r>
            <a:endParaRPr lang="en-US" sz="1200" dirty="0">
              <a:solidFill>
                <a:srgbClr val="302C24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302C24"/>
                </a:solidFill>
                <a:latin typeface="Calibri"/>
                <a:cs typeface="Calibri"/>
              </a:rPr>
              <a:t>Communications</a:t>
            </a:r>
            <a:endParaRPr lang="en-US" sz="1200" dirty="0">
              <a:solidFill>
                <a:srgbClr val="302C24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302C24"/>
                </a:solidFill>
                <a:latin typeface="Calibri"/>
                <a:cs typeface="Calibri"/>
              </a:rPr>
              <a:t>Graphic Design</a:t>
            </a:r>
            <a:endParaRPr lang="en-US" sz="1200" dirty="0">
              <a:solidFill>
                <a:srgbClr val="302C24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302C24"/>
                </a:solidFill>
                <a:latin typeface="Calibri"/>
                <a:cs typeface="Calibri"/>
              </a:rPr>
              <a:t>Paralegal</a:t>
            </a:r>
            <a:endParaRPr lang="en-US" sz="1200" dirty="0">
              <a:solidFill>
                <a:srgbClr val="302C24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302C24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74480" y="4701471"/>
            <a:ext cx="2971800" cy="133183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rgbClr val="302C24"/>
                </a:solidFill>
                <a:latin typeface="Calibri"/>
                <a:cs typeface="Calibri"/>
              </a:rPr>
              <a:t>STEM-PREP PATHWAY </a:t>
            </a:r>
            <a:r>
              <a:rPr lang="en-US" sz="1200" dirty="0">
                <a:solidFill>
                  <a:srgbClr val="302C24"/>
                </a:solidFill>
                <a:latin typeface="Calibri"/>
                <a:cs typeface="Calibri"/>
              </a:rPr>
              <a:t>is designed for students </a:t>
            </a:r>
            <a:r>
              <a:rPr lang="en-US" sz="1200" dirty="0" smtClean="0">
                <a:solidFill>
                  <a:srgbClr val="302C24"/>
                </a:solidFill>
                <a:latin typeface="Calibri"/>
                <a:cs typeface="Calibri"/>
              </a:rPr>
              <a:t>seeking a STEM or mathematics-intensive major in fields including: </a:t>
            </a:r>
            <a:endParaRPr lang="en-US" sz="1200" dirty="0">
              <a:solidFill>
                <a:srgbClr val="302C24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302C24"/>
                </a:solidFill>
                <a:latin typeface="Calibri"/>
                <a:cs typeface="Calibri"/>
              </a:rPr>
              <a:t>Petroleum Engineering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302C24"/>
                </a:solidFill>
                <a:latin typeface="Calibri"/>
                <a:cs typeface="Calibri"/>
              </a:rPr>
              <a:t>Computer Science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302C24"/>
                </a:solidFill>
                <a:latin typeface="Calibri"/>
                <a:cs typeface="Calibri"/>
              </a:rPr>
              <a:t>Chemistry</a:t>
            </a:r>
            <a:endParaRPr lang="en-US" sz="1200" dirty="0">
              <a:solidFill>
                <a:srgbClr val="302C24"/>
              </a:solidFill>
              <a:latin typeface="Calibri"/>
              <a:cs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302C2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C Footer skinny with NMP and TA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14902"/>
            <a:ext cx="9144000" cy="54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0099"/>
                </a:solidFill>
              </a:rPr>
              <a:t>Dimensions of The New </a:t>
            </a:r>
            <a:r>
              <a:rPr lang="en-US" b="1" dirty="0" err="1" smtClean="0">
                <a:solidFill>
                  <a:srgbClr val="330099"/>
                </a:solidFill>
              </a:rPr>
              <a:t>Mathway</a:t>
            </a:r>
            <a:r>
              <a:rPr lang="en-US" b="1" dirty="0" smtClean="0">
                <a:solidFill>
                  <a:srgbClr val="330099"/>
                </a:solidFill>
              </a:rPr>
              <a:t> Project</a:t>
            </a:r>
            <a:endParaRPr lang="en-US" b="1" dirty="0">
              <a:solidFill>
                <a:srgbClr val="33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4953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State Policy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Transfer Champions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Negotiated Rule Making</a:t>
            </a:r>
            <a:endParaRPr lang="en-US" sz="2200" dirty="0" smtClean="0">
              <a:solidFill>
                <a:srgbClr val="330099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02C24"/>
                </a:solidFill>
              </a:rPr>
              <a:t>Legitimation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olidFill>
                  <a:srgbClr val="302C24"/>
                </a:solidFill>
              </a:rPr>
              <a:t>State Math Task Force Project (GA, OH, MT, MO, IN, NV, CO)</a:t>
            </a:r>
          </a:p>
          <a:p>
            <a:pPr lvl="1">
              <a:spcAft>
                <a:spcPts val="1200"/>
              </a:spcAft>
            </a:pPr>
            <a:r>
              <a:rPr lang="en-US" sz="2200" dirty="0" err="1" smtClean="0">
                <a:solidFill>
                  <a:srgbClr val="302C24"/>
                </a:solidFill>
              </a:rPr>
              <a:t>TPSEmath</a:t>
            </a:r>
            <a:r>
              <a:rPr lang="en-US" sz="2200" dirty="0" smtClean="0">
                <a:solidFill>
                  <a:srgbClr val="302C24"/>
                </a:solidFill>
              </a:rPr>
              <a:t>, Vision 2025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Mobilization</a:t>
            </a:r>
          </a:p>
          <a:p>
            <a:pPr lvl="1">
              <a:spcAft>
                <a:spcPts val="1200"/>
              </a:spcAft>
            </a:pPr>
            <a:r>
              <a:rPr lang="en-US" sz="2200" dirty="0" err="1" smtClean="0">
                <a:solidFill>
                  <a:schemeClr val="tx1"/>
                </a:solidFill>
              </a:rPr>
              <a:t>Cullinane’s</a:t>
            </a:r>
            <a:r>
              <a:rPr lang="en-US" sz="2200" dirty="0" smtClean="0">
                <a:solidFill>
                  <a:schemeClr val="tx1"/>
                </a:solidFill>
              </a:rPr>
              <a:t> Cycles of Mutual Permission Giving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6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C Footer skinny with NMP and TA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14902"/>
            <a:ext cx="9144000" cy="54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0099"/>
                </a:solidFill>
              </a:rPr>
              <a:t>Dimensions of The New </a:t>
            </a:r>
            <a:r>
              <a:rPr lang="en-US" b="1" dirty="0" err="1" smtClean="0">
                <a:solidFill>
                  <a:srgbClr val="330099"/>
                </a:solidFill>
              </a:rPr>
              <a:t>Mathway</a:t>
            </a:r>
            <a:r>
              <a:rPr lang="en-US" b="1" dirty="0" smtClean="0">
                <a:solidFill>
                  <a:srgbClr val="330099"/>
                </a:solidFill>
              </a:rPr>
              <a:t> Project</a:t>
            </a:r>
            <a:endParaRPr lang="en-US" b="1" dirty="0">
              <a:solidFill>
                <a:srgbClr val="33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4953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Implementation Support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See </a:t>
            </a:r>
            <a:r>
              <a:rPr lang="en-US" sz="2000" b="1" dirty="0">
                <a:solidFill>
                  <a:srgbClr val="330099"/>
                </a:solidFill>
                <a:hlinkClick r:id="rId3"/>
              </a:rPr>
              <a:t>www.utdanacenter.org/higher-education/</a:t>
            </a:r>
            <a:r>
              <a:rPr lang="en-US" sz="2000" b="1" dirty="0">
                <a:solidFill>
                  <a:srgbClr val="330099"/>
                </a:solidFill>
              </a:rPr>
              <a:t> </a:t>
            </a:r>
            <a:endParaRPr lang="en-US" sz="22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Design and Tool Development 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olidFill>
                  <a:schemeClr val="tx1"/>
                </a:solidFill>
              </a:rPr>
              <a:t>See </a:t>
            </a:r>
            <a:r>
              <a:rPr lang="en-US" sz="2000" b="1" dirty="0">
                <a:solidFill>
                  <a:srgbClr val="330099"/>
                </a:solidFill>
                <a:hlinkClick r:id="rId3"/>
              </a:rPr>
              <a:t>www.utdanacenter.org/higher-education/</a:t>
            </a:r>
            <a:r>
              <a:rPr lang="en-US" sz="2000" b="1" dirty="0">
                <a:solidFill>
                  <a:srgbClr val="330099"/>
                </a:solidFill>
              </a:rPr>
              <a:t> </a:t>
            </a:r>
            <a:endParaRPr lang="en-US" sz="2000" b="1" dirty="0" smtClean="0">
              <a:solidFill>
                <a:srgbClr val="33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0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64592" y="2718816"/>
            <a:ext cx="2468880" cy="4977384"/>
          </a:xfrm>
        </p:spPr>
        <p:txBody>
          <a:bodyPr>
            <a:normAutofit/>
          </a:bodyPr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believe the group work is very helpful and provides opportunities for re-teaching and learning new ways to solve problems.  Also, you form a bond with your group members and can count on them to help you.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buFont typeface="Wingdings" panose="05000000000000000000" pitchFamily="2" charset="2"/>
              <a:buChar char="§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6" r="6396"/>
          <a:stretch>
            <a:fillRect/>
          </a:stretch>
        </p:blipFill>
        <p:spPr/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4592" y="1155192"/>
            <a:ext cx="2525150" cy="978408"/>
          </a:xfrm>
        </p:spPr>
        <p:txBody>
          <a:bodyPr/>
          <a:lstStyle/>
          <a:p>
            <a:r>
              <a:rPr lang="en-US" dirty="0" smtClean="0"/>
              <a:t>NMP Student Comments</a:t>
            </a:r>
            <a:endParaRPr lang="en-US" dirty="0"/>
          </a:p>
        </p:txBody>
      </p:sp>
      <p:pic>
        <p:nvPicPr>
          <p:cNvPr id="8" name="Picture 7" descr="Screen Shot 2014-09-23 at 12.26.2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900" y="0"/>
            <a:ext cx="8039100" cy="889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781800" y="914400"/>
            <a:ext cx="2362200" cy="3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73152" tIns="45720" rIns="91440" bIns="0" numCol="1" anchor="b" anchorCtr="0" compatLnSpc="1">
            <a:prstTxWarp prst="textNoShape">
              <a:avLst/>
            </a:prstTxWarp>
            <a:sp3d prstMaterial="matte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9pPr>
          </a:lstStyle>
          <a:p>
            <a:r>
              <a:rPr lang="en-US" dirty="0" smtClean="0"/>
              <a:t>Dr. Glenda Barron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03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4319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AMATYC Developmental Math Committee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Goal: Identify mathematics needed for success in college, in mathematics, and in science &amp; technology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Teams used MAA, AMS, and other resources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Resulted in about 200 ‘outcomes’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Seattle meeting (2009):  Blue Box, Green Box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Connections with Carnegie and Dana Center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6248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64592" y="2667000"/>
            <a:ext cx="2468880" cy="5334000"/>
          </a:xfrm>
        </p:spPr>
        <p:txBody>
          <a:bodyPr>
            <a:noAutofit/>
          </a:bodyPr>
          <a:lstStyle/>
          <a:p>
            <a:pPr marL="233363" lvl="1" indent="-233363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class showed me how and why those mathematical formulas that traditional math makes you learn are useful and pertinent to me and my everyday life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3363" lvl="1" indent="-233363"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09" b="17709"/>
          <a:stretch>
            <a:fillRect/>
          </a:stretch>
        </p:blipFill>
        <p:spPr>
          <a:xfrm>
            <a:off x="2903538" y="1484313"/>
            <a:ext cx="6240462" cy="5373687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4592" y="1155192"/>
            <a:ext cx="2525150" cy="978408"/>
          </a:xfrm>
        </p:spPr>
        <p:txBody>
          <a:bodyPr/>
          <a:lstStyle/>
          <a:p>
            <a:r>
              <a:rPr lang="en-US" dirty="0" smtClean="0"/>
              <a:t>NMP Student Comments</a:t>
            </a:r>
            <a:endParaRPr lang="en-US" dirty="0"/>
          </a:p>
        </p:txBody>
      </p:sp>
      <p:pic>
        <p:nvPicPr>
          <p:cNvPr id="7" name="Picture 6" descr="Screen Shot 2014-09-23 at 12.26.2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900" y="0"/>
            <a:ext cx="8039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9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50" b="1775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4592" y="2438400"/>
            <a:ext cx="2468880" cy="45720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NMP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has given me back my self esteem when it comes to math. I used to be so scared I would not get my degree because I couldn’t pass the math classes.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4592" y="1155192"/>
            <a:ext cx="2525150" cy="978408"/>
          </a:xfrm>
        </p:spPr>
        <p:txBody>
          <a:bodyPr/>
          <a:lstStyle/>
          <a:p>
            <a:r>
              <a:rPr lang="en-US" dirty="0" smtClean="0"/>
              <a:t>NMP Student Comments</a:t>
            </a:r>
            <a:endParaRPr lang="en-US" dirty="0"/>
          </a:p>
        </p:txBody>
      </p:sp>
      <p:pic>
        <p:nvPicPr>
          <p:cNvPr id="9" name="Picture 8" descr="Screen Shot 2014-09-23 at 12.26.2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900" y="0"/>
            <a:ext cx="8039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1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C Footer skinny with NMP and TAC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14902"/>
            <a:ext cx="9144000" cy="543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0099"/>
                </a:solidFill>
              </a:rPr>
              <a:t>For More Information</a:t>
            </a:r>
            <a:endParaRPr lang="en-US" b="1" dirty="0">
              <a:solidFill>
                <a:srgbClr val="33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4953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Uri Treisman </a:t>
            </a:r>
            <a:r>
              <a:rPr lang="en-US" sz="2400" b="1" dirty="0" smtClean="0">
                <a:solidFill>
                  <a:srgbClr val="330099"/>
                </a:solidFill>
                <a:hlinkClick r:id="rId3"/>
              </a:rPr>
              <a:t>uri@math.utexas.edu</a:t>
            </a:r>
            <a:endParaRPr lang="en-US" sz="2400" b="1" dirty="0" smtClean="0">
              <a:solidFill>
                <a:srgbClr val="330099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02C24"/>
                </a:solidFill>
              </a:rPr>
              <a:t>To </a:t>
            </a:r>
            <a:r>
              <a:rPr lang="en-US" sz="2400" dirty="0">
                <a:solidFill>
                  <a:srgbClr val="302C24"/>
                </a:solidFill>
              </a:rPr>
              <a:t>receive monthly updates about the NMP, contact us at</a:t>
            </a:r>
            <a:r>
              <a:rPr lang="en-US" sz="2400" dirty="0">
                <a:solidFill>
                  <a:srgbClr val="330099"/>
                </a:solidFill>
              </a:rPr>
              <a:t>:  </a:t>
            </a:r>
            <a:r>
              <a:rPr lang="en-US" sz="2400" b="1" dirty="0" err="1" smtClean="0">
                <a:solidFill>
                  <a:srgbClr val="330099"/>
                </a:solidFill>
              </a:rPr>
              <a:t>mathways</a:t>
            </a:r>
            <a:r>
              <a:rPr lang="en-US" sz="2400" b="1" dirty="0" err="1">
                <a:solidFill>
                  <a:srgbClr val="330099"/>
                </a:solidFill>
              </a:rPr>
              <a:t>@austin.utexas.edu</a:t>
            </a:r>
            <a:r>
              <a:rPr lang="en-US" sz="2400" b="1" dirty="0">
                <a:solidFill>
                  <a:srgbClr val="330099"/>
                </a:solidFill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302C24"/>
                </a:solidFill>
              </a:rPr>
              <a:t>Higher </a:t>
            </a:r>
            <a:r>
              <a:rPr lang="en-US" sz="2400" dirty="0">
                <a:solidFill>
                  <a:srgbClr val="302C24"/>
                </a:solidFill>
              </a:rPr>
              <a:t>Education work</a:t>
            </a:r>
            <a:r>
              <a:rPr lang="en-US" sz="2400" dirty="0" smtClean="0">
                <a:solidFill>
                  <a:srgbClr val="302C24"/>
                </a:solidFill>
              </a:rPr>
              <a:t>: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006600"/>
                </a:solidFill>
              </a:rPr>
              <a:t>    </a:t>
            </a:r>
            <a:r>
              <a:rPr lang="en-US" sz="2400" b="1" dirty="0" smtClean="0">
                <a:solidFill>
                  <a:srgbClr val="330099"/>
                </a:solidFill>
                <a:hlinkClick r:id="rId4"/>
              </a:rPr>
              <a:t>www.utdanacenter.org/higher-education/</a:t>
            </a:r>
            <a:r>
              <a:rPr lang="en-US" sz="2400" b="1" dirty="0" smtClean="0">
                <a:solidFill>
                  <a:srgbClr val="330099"/>
                </a:solidFill>
              </a:rPr>
              <a:t> </a:t>
            </a:r>
            <a:endParaRPr lang="en-US" sz="2400" b="1" dirty="0" smtClean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>
                <a:solidFill>
                  <a:srgbClr val="FFFFFF"/>
                </a:solidFill>
              </a:rPr>
              <a:pPr/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…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93492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dirty="0" smtClean="0"/>
              <a:t>The blue box and green box courses dealt with ideas important in mathematics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dirty="0" smtClean="0"/>
              <a:t>Mathematics faculty (esp. 2-year) at the center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dirty="0" smtClean="0"/>
              <a:t>Support and further development within the mathematics community as well as change agents (Carnegie Foundation, Dana Center)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en-US" dirty="0" smtClean="0"/>
              <a:t>Long term commitment to collaboration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6248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AMATYC’s Continuing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604337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The “New Life Project” advocates a new curricular model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Mathematical Literacy … for three pathways (Statistics, Quantitative Reasoning, ‘STEM’)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Algebraic Literacy connects to STEM math and science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Commercial texts (publishers in the process)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Local adaptations; over 50 colleges, over 500 sections this </a:t>
            </a:r>
            <a:r>
              <a:rPr lang="en-US" dirty="0" smtClean="0"/>
              <a:t>semester (&gt;</a:t>
            </a:r>
            <a:r>
              <a:rPr lang="en-US" smtClean="0"/>
              <a:t>10,000 students)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6248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information on “New Life”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336846"/>
          </a:xfrm>
        </p:spPr>
        <p:txBody>
          <a:bodyPr/>
          <a:lstStyle/>
          <a:p>
            <a:r>
              <a:rPr lang="en-US" sz="3600" dirty="0" smtClean="0"/>
              <a:t>AMATYC New Life Project</a:t>
            </a:r>
            <a:br>
              <a:rPr lang="en-US" sz="3600" dirty="0" smtClean="0"/>
            </a:br>
            <a:r>
              <a:rPr lang="en-US" sz="3600" dirty="0" smtClean="0">
                <a:hlinkClick r:id="rId2"/>
              </a:rPr>
              <a:t>https://dm-live.wikispaces.com/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Blog in support of all 3 models</a:t>
            </a:r>
            <a:br>
              <a:rPr lang="en-US" sz="3600" dirty="0" smtClean="0"/>
            </a:br>
            <a:r>
              <a:rPr lang="en-US" sz="3600" dirty="0" smtClean="0">
                <a:hlinkClick r:id="rId3"/>
              </a:rPr>
              <a:t>http://www.devmathrevival.net/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>
                <a:hlinkClick r:id="rId4"/>
              </a:rPr>
              <a:t>rotmanj@lcc.edu</a:t>
            </a:r>
            <a:endParaRPr lang="en-US" sz="3600" dirty="0" smtClean="0"/>
          </a:p>
          <a:p>
            <a:endParaRPr lang="en-US" dirty="0" smtClean="0"/>
          </a:p>
          <a:p>
            <a:r>
              <a:rPr lang="en-US" dirty="0" smtClean="0"/>
              <a:t>Handout available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6248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828800"/>
            <a:ext cx="8534400" cy="38862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Overview and Results for Quantway and Statway</a:t>
            </a:r>
            <a:br>
              <a:rPr lang="en-US" sz="6000" dirty="0" smtClean="0"/>
            </a:br>
            <a:r>
              <a:rPr lang="en-US" sz="6000" dirty="0" smtClean="0"/>
              <a:t>Networked Improvement Communities </a:t>
            </a:r>
            <a:r>
              <a:rPr lang="en-US" sz="6000" dirty="0"/>
              <a:t/>
            </a:r>
            <a:br>
              <a:rPr lang="en-US" sz="6000" dirty="0"/>
            </a:br>
            <a:endParaRPr lang="en-US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7391400" y="6248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Bernadine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1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0765967"/>
              </p:ext>
            </p:extLst>
          </p:nvPr>
        </p:nvGraphicFramePr>
        <p:xfrm>
          <a:off x="300835" y="2133600"/>
          <a:ext cx="5638800" cy="1436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584043"/>
              </p:ext>
            </p:extLst>
          </p:nvPr>
        </p:nvGraphicFramePr>
        <p:xfrm>
          <a:off x="304800" y="152400"/>
          <a:ext cx="5562600" cy="167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0097465"/>
              </p:ext>
            </p:extLst>
          </p:nvPr>
        </p:nvGraphicFramePr>
        <p:xfrm>
          <a:off x="298450" y="3581400"/>
          <a:ext cx="7848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304800" y="5638800"/>
            <a:ext cx="7848600" cy="0"/>
          </a:xfrm>
          <a:prstGeom prst="line">
            <a:avLst/>
          </a:prstGeom>
          <a:ln w="76200" cmpd="sng"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12-Point Star 23"/>
          <p:cNvSpPr/>
          <p:nvPr/>
        </p:nvSpPr>
        <p:spPr>
          <a:xfrm>
            <a:off x="5943600" y="381000"/>
            <a:ext cx="1371600" cy="1275008"/>
          </a:xfrm>
          <a:prstGeom prst="star12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0"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College 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Math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Credit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7400" y="57912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Semester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3000" y="58674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Semester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5200" y="5867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2E2E2E"/>
                </a:solidFill>
                <a:latin typeface="Gill Sans MT" pitchFamily="34" charset="0"/>
                <a:cs typeface="Arial" pitchFamily="34" charset="0"/>
              </a:rPr>
              <a:t>Semester 3</a:t>
            </a:r>
          </a:p>
        </p:txBody>
      </p:sp>
      <p:sp>
        <p:nvSpPr>
          <p:cNvPr id="15" name="12-Point Star 14"/>
          <p:cNvSpPr/>
          <p:nvPr/>
        </p:nvSpPr>
        <p:spPr>
          <a:xfrm>
            <a:off x="5943600" y="2209800"/>
            <a:ext cx="1371600" cy="1275008"/>
          </a:xfrm>
          <a:prstGeom prst="star12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0"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College 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Math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Credit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7772400" y="4038600"/>
            <a:ext cx="1371600" cy="1275008"/>
          </a:xfrm>
          <a:prstGeom prst="star12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0"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College </a:t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Math</a:t>
            </a:r>
          </a:p>
          <a:p>
            <a:pPr algn="ctr"/>
            <a:r>
              <a:rPr lang="en-US" dirty="0" smtClean="0">
                <a:solidFill>
                  <a:prstClr val="white"/>
                </a:solidFill>
              </a:rPr>
              <a:t>Credit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936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8C51B74-9502-754C-8B9D-8363B9525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70621D6-1F87-4C44-8FE0-E7B4DABF7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82ECEA0-EAF5-0242-9A61-EFEB48FAE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21" grpId="0">
        <p:bldSub>
          <a:bldDgm bld="one"/>
        </p:bldSub>
      </p:bldGraphic>
      <p:bldP spid="24" grpId="0" animBg="1"/>
      <p:bldP spid="26" grpId="0"/>
      <p:bldP spid="27" grpId="0"/>
      <p:bldP spid="28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a Networked Improvement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Launched Community in July 2010</a:t>
            </a:r>
          </a:p>
          <a:p>
            <a:endParaRPr lang="en-US" sz="3200" dirty="0" smtClean="0"/>
          </a:p>
          <a:p>
            <a:r>
              <a:rPr lang="en-US" sz="3200" dirty="0" smtClean="0"/>
              <a:t>Implemented Pathways in 2011-12</a:t>
            </a:r>
          </a:p>
          <a:p>
            <a:endParaRPr lang="en-US" sz="3200" dirty="0" smtClean="0"/>
          </a:p>
          <a:p>
            <a:r>
              <a:rPr lang="en-US" sz="3200" dirty="0" smtClean="0"/>
              <a:t>4th year of implementation</a:t>
            </a:r>
          </a:p>
          <a:p>
            <a:endParaRPr lang="en-US" sz="3200" dirty="0" smtClean="0"/>
          </a:p>
          <a:p>
            <a:r>
              <a:rPr lang="en-US" sz="3200" dirty="0" smtClean="0"/>
              <a:t>Continuous improvement and feedback to colleges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A2A7-CCD3-4669-A6FA-4FD001697EA2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23560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heme5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Carnegie 2">
      <a:dk1>
        <a:srgbClr val="2E2E2E"/>
      </a:dk1>
      <a:lt1>
        <a:sysClr val="window" lastClr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Gill Sans MT" pitchFamily="34" charset="0"/>
            <a:cs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Carnegie 2">
      <a:dk1>
        <a:srgbClr val="2E2E2E"/>
      </a:dk1>
      <a:lt1>
        <a:sysClr val="window" lastClr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Gill Sans MT" pitchFamily="34" charset="0"/>
            <a:cs typeface="Arial" pitchFamily="34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Carnegie 2">
      <a:dk1>
        <a:srgbClr val="2E2E2E"/>
      </a:dk1>
      <a:lt1>
        <a:sysClr val="window" lastClr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Gill Sans MT" pitchFamily="34" charset="0"/>
            <a:cs typeface="Arial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Office Theme">
  <a:themeElements>
    <a:clrScheme name="Carnegie 2">
      <a:dk1>
        <a:srgbClr val="2E2E2E"/>
      </a:dk1>
      <a:lt1>
        <a:sysClr val="window" lastClr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Gill Sans MT" pitchFamily="34" charset="0"/>
            <a:cs typeface="Arial" pitchFamily="34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Office Theme">
  <a:themeElements>
    <a:clrScheme name="Carnegie 2">
      <a:dk1>
        <a:srgbClr val="2E2E2E"/>
      </a:dk1>
      <a:lt1>
        <a:sysClr val="window" lastClr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Gill Sans MT" pitchFamily="34" charset="0"/>
            <a:cs typeface="Arial" pitchFamily="34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2_Office Theme">
  <a:themeElements>
    <a:clrScheme name="Carnegie 2">
      <a:dk1>
        <a:srgbClr val="2E2E2E"/>
      </a:dk1>
      <a:lt1>
        <a:sysClr val="window" lastClr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Gill Sans MT" pitchFamily="34" charset="0"/>
            <a:cs typeface="Arial" pitchFamily="34" charset="0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13_Office Theme">
  <a:themeElements>
    <a:clrScheme name="Carnegie 2">
      <a:dk1>
        <a:srgbClr val="2E2E2E"/>
      </a:dk1>
      <a:lt1>
        <a:sysClr val="window" lastClr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Gill Sans MT" pitchFamily="34" charset="0"/>
            <a:cs typeface="Arial" pitchFamily="34" charset="0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4_Office Theme">
  <a:themeElements>
    <a:clrScheme name="Carnegie 2">
      <a:dk1>
        <a:srgbClr val="2E2E2E"/>
      </a:dk1>
      <a:lt1>
        <a:sysClr val="window" lastClr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Gill Sans MT" pitchFamily="34" charset="0"/>
            <a:cs typeface="Arial" pitchFamily="34" charset="0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15_Office Theme">
  <a:themeElements>
    <a:clrScheme name="Carnegie 2">
      <a:dk1>
        <a:srgbClr val="2E2E2E"/>
      </a:dk1>
      <a:lt1>
        <a:sysClr val="window" lastClr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Gill Sans MT" pitchFamily="34" charset="0"/>
            <a:cs typeface="Arial" pitchFamily="34" charset="0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16_Office Theme">
  <a:themeElements>
    <a:clrScheme name="Carnegie 2">
      <a:dk1>
        <a:srgbClr val="2E2E2E"/>
      </a:dk1>
      <a:lt1>
        <a:sysClr val="window" lastClr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Gill Sans MT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.xml><?xml version="1.0" encoding="utf-8"?>
<a:theme xmlns:a="http://schemas.openxmlformats.org/drawingml/2006/main" name="Blank Presentation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Blank Presentation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Blank Presentation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_Blank Presentation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4_Blank Presentation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5_Blank Presentation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6_Blank Presentation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7_Blank Presentation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8_Blank Presentation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arnegie 2">
      <a:dk1>
        <a:srgbClr val="2E2E2E"/>
      </a:dk1>
      <a:lt1>
        <a:sysClr val="window" lastClr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Gill Sans MT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Carnegie 2">
      <a:dk1>
        <a:srgbClr val="2E2E2E"/>
      </a:dk1>
      <a:lt1>
        <a:sysClr val="window" lastClr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Gill Sans MT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Carnegie 2">
      <a:dk1>
        <a:srgbClr val="2E2E2E"/>
      </a:dk1>
      <a:lt1>
        <a:sysClr val="window" lastClr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Gill Sans MT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Carnegie 2">
      <a:dk1>
        <a:srgbClr val="2E2E2E"/>
      </a:dk1>
      <a:lt1>
        <a:sysClr val="window" lastClr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Gill Sans MT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Carnegie 2">
      <a:dk1>
        <a:srgbClr val="2E2E2E"/>
      </a:dk1>
      <a:lt1>
        <a:sysClr val="window" lastClr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Gill Sans MT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Office Theme">
  <a:themeElements>
    <a:clrScheme name="Carnegie 2">
      <a:dk1>
        <a:srgbClr val="2E2E2E"/>
      </a:dk1>
      <a:lt1>
        <a:sysClr val="window" lastClr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Gill Sans MT" pitchFamily="34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Carnegie 2">
      <a:dk1>
        <a:srgbClr val="2E2E2E"/>
      </a:dk1>
      <a:lt1>
        <a:sysClr val="window" lastClr="FFFFFF"/>
      </a:lt1>
      <a:dk2>
        <a:srgbClr val="FFFFFF"/>
      </a:dk2>
      <a:lt2>
        <a:srgbClr val="FFFFFF"/>
      </a:lt2>
      <a:accent1>
        <a:srgbClr val="294A92"/>
      </a:accent1>
      <a:accent2>
        <a:srgbClr val="449398"/>
      </a:accent2>
      <a:accent3>
        <a:srgbClr val="6C6A25"/>
      </a:accent3>
      <a:accent4>
        <a:srgbClr val="6B76A5"/>
      </a:accent4>
      <a:accent5>
        <a:srgbClr val="CA7233"/>
      </a:accent5>
      <a:accent6>
        <a:srgbClr val="6A8ED6"/>
      </a:accent6>
      <a:hlink>
        <a:srgbClr val="A6CED0"/>
      </a:hlink>
      <a:folHlink>
        <a:srgbClr val="C4C1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Gill Sans MT" pitchFamily="34" charset="0"/>
            <a:cs typeface="Arial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508</TotalTime>
  <Words>1833</Words>
  <Application>Microsoft Office PowerPoint</Application>
  <PresentationFormat>On-screen Show (4:3)</PresentationFormat>
  <Paragraphs>266</Paragraphs>
  <Slides>32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28</vt:i4>
      </vt:variant>
      <vt:variant>
        <vt:lpstr>Slide Titles</vt:lpstr>
      </vt:variant>
      <vt:variant>
        <vt:i4>32</vt:i4>
      </vt:variant>
    </vt:vector>
  </HeadingPairs>
  <TitlesOfParts>
    <vt:vector size="60" baseType="lpstr">
      <vt:lpstr>Theme5</vt:lpstr>
      <vt:lpstr>White with Courier font for code slides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Blank Presentation</vt:lpstr>
      <vt:lpstr>1_Blank Presentation</vt:lpstr>
      <vt:lpstr>2_Blank Presentation</vt:lpstr>
      <vt:lpstr>3_Blank Presentation</vt:lpstr>
      <vt:lpstr>4_Blank Presentation</vt:lpstr>
      <vt:lpstr>5_Blank Presentation</vt:lpstr>
      <vt:lpstr>6_Blank Presentation</vt:lpstr>
      <vt:lpstr>7_Blank Presentation</vt:lpstr>
      <vt:lpstr>8_Blank Presentation</vt:lpstr>
      <vt:lpstr>Increasing Student Success:  New Math Pathways To and Through Gateway Math</vt:lpstr>
      <vt:lpstr>introduction</vt:lpstr>
      <vt:lpstr>Origins</vt:lpstr>
      <vt:lpstr>Robust … Power</vt:lpstr>
      <vt:lpstr>AMATYC’s Continuing Work</vt:lpstr>
      <vt:lpstr>For information on “New Life”</vt:lpstr>
      <vt:lpstr>  Overview and Results for Quantway and Statway Networked Improvement Communities  </vt:lpstr>
      <vt:lpstr>Slide 8</vt:lpstr>
      <vt:lpstr>Building a Networked Improvement Community</vt:lpstr>
      <vt:lpstr>Determining Efficacy of Pathways  for each College</vt:lpstr>
      <vt:lpstr>Slide 11</vt:lpstr>
      <vt:lpstr>Slide 12</vt:lpstr>
      <vt:lpstr>Cumulative Pathway Enrollment</vt:lpstr>
      <vt:lpstr>Consistent Success Rates Over Time:  more students and more faculty teaching </vt:lpstr>
      <vt:lpstr>How do Pathway students perform  vs.  their counterparts?</vt:lpstr>
      <vt:lpstr>Quantway’s success rate exceeds the comparison group’s in one half the time</vt:lpstr>
      <vt:lpstr>Quantway is effective across different gender and race/ethnicity groups – Spring 2012</vt:lpstr>
      <vt:lpstr>Statway’s success exceeds the comparison groups in half the time: dev math through college level stat</vt:lpstr>
      <vt:lpstr>Statway is effective across different gender groups – 2011-2012</vt:lpstr>
      <vt:lpstr>Statway is effective across gender groups – similar efffects in Year 2 - 2012-2013</vt:lpstr>
      <vt:lpstr>Statway is effective across different race/ethnicity groups – 2011-2012</vt:lpstr>
      <vt:lpstr>Statway is effective across different race/ethnicity groups – Year 2 - 2012-2013</vt:lpstr>
      <vt:lpstr>Statway and Quantway</vt:lpstr>
      <vt:lpstr>Slide 24</vt:lpstr>
      <vt:lpstr>The New Mathways Project (NMP) Model</vt:lpstr>
      <vt:lpstr>Slide 26</vt:lpstr>
      <vt:lpstr>Dimensions of The New Mathway Project</vt:lpstr>
      <vt:lpstr>Dimensions of The New Mathway Project</vt:lpstr>
      <vt:lpstr>NMP Student Comments</vt:lpstr>
      <vt:lpstr>NMP Student Comments</vt:lpstr>
      <vt:lpstr>NMP Student Comments</vt:lpstr>
      <vt:lpstr>For More Information</vt:lpstr>
    </vt:vector>
  </TitlesOfParts>
  <Company>Jack Rotman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Success</dc:title>
  <dc:creator>Jack Rotman</dc:creator>
  <cp:lastModifiedBy>Jack Rotman</cp:lastModifiedBy>
  <cp:revision>21</cp:revision>
  <dcterms:created xsi:type="dcterms:W3CDTF">2014-09-06T02:10:09Z</dcterms:created>
  <dcterms:modified xsi:type="dcterms:W3CDTF">2014-10-06T12:16:21Z</dcterms:modified>
</cp:coreProperties>
</file>